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02" r:id="rId2"/>
  </p:sldMasterIdLst>
  <p:notesMasterIdLst>
    <p:notesMasterId r:id="rId33"/>
  </p:notesMasterIdLst>
  <p:handoutMasterIdLst>
    <p:handoutMasterId r:id="rId34"/>
  </p:handoutMasterIdLst>
  <p:sldIdLst>
    <p:sldId id="1684" r:id="rId3"/>
    <p:sldId id="257" r:id="rId4"/>
    <p:sldId id="1740" r:id="rId5"/>
    <p:sldId id="379" r:id="rId6"/>
    <p:sldId id="1407" r:id="rId7"/>
    <p:sldId id="301" r:id="rId8"/>
    <p:sldId id="1495" r:id="rId9"/>
    <p:sldId id="1741" r:id="rId10"/>
    <p:sldId id="1730" r:id="rId11"/>
    <p:sldId id="310" r:id="rId12"/>
    <p:sldId id="1445" r:id="rId13"/>
    <p:sldId id="1438" r:id="rId14"/>
    <p:sldId id="1440" r:id="rId15"/>
    <p:sldId id="1737" r:id="rId16"/>
    <p:sldId id="1732" r:id="rId17"/>
    <p:sldId id="1699" r:id="rId18"/>
    <p:sldId id="1734" r:id="rId19"/>
    <p:sldId id="1433" r:id="rId20"/>
    <p:sldId id="1735" r:id="rId21"/>
    <p:sldId id="1733" r:id="rId22"/>
    <p:sldId id="1738" r:id="rId23"/>
    <p:sldId id="1729" r:id="rId24"/>
    <p:sldId id="309" r:id="rId25"/>
    <p:sldId id="1736" r:id="rId26"/>
    <p:sldId id="312" r:id="rId27"/>
    <p:sldId id="308" r:id="rId28"/>
    <p:sldId id="311" r:id="rId29"/>
    <p:sldId id="1698" r:id="rId30"/>
    <p:sldId id="1739" r:id="rId31"/>
    <p:sldId id="287" r:id="rId32"/>
  </p:sldIdLst>
  <p:sldSz cx="12192000" cy="6858000"/>
  <p:notesSz cx="6858000" cy="9144000"/>
  <p:embeddedFontLst>
    <p:embeddedFont>
      <p:font typeface="Avenir Black Oblique" panose="020B0604020202020204" charset="0"/>
      <p:bold r:id="rId35"/>
      <p:italic r:id="rId36"/>
      <p:boldItalic r:id="rId37"/>
    </p:embeddedFont>
    <p:embeddedFont>
      <p:font typeface="Avenir Medium" panose="020B060402020202020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aramond" panose="02020404030301010803" pitchFamily="18" charset="0"/>
      <p:regular r:id="rId44"/>
      <p:bold r:id="rId45"/>
      <p:italic r:id="rId46"/>
      <p:boldItalic r:id="rId47"/>
    </p:embeddedFont>
    <p:embeddedFont>
      <p:font typeface="Hornet" panose="020B0604020202020204" charset="0"/>
      <p:regular r:id="rId48"/>
      <p:bold r:id="rId49"/>
      <p:italic r:id="rId50"/>
      <p:boldItalic r:id="rId51"/>
    </p:embeddedFont>
    <p:embeddedFont>
      <p:font typeface="Hornet Light" panose="020B0604020202020204" charset="0"/>
      <p:regular r:id="rId52"/>
    </p:embeddedFont>
    <p:embeddedFont>
      <p:font typeface="Hornet SemiBold" panose="020B0604020202020204" charset="0"/>
      <p:regular r:id="rId53"/>
      <p:bold r:id="rId54"/>
    </p:embeddedFont>
    <p:embeddedFont>
      <p:font typeface="hornet-regular" panose="00000500000000000000" charset="0"/>
      <p:regular r:id="rId55"/>
    </p:embeddedFont>
    <p:embeddedFont>
      <p:font typeface="Impact" panose="020B0806030902050204" pitchFamily="34" charset="0"/>
      <p:regular r:id="rId56"/>
    </p:embeddedFont>
    <p:embeddedFont>
      <p:font typeface="Times" panose="02020603050405020304" pitchFamily="18" charset="0"/>
      <p:regular r:id="rId57"/>
      <p:bold r:id="rId58"/>
      <p:italic r:id="rId59"/>
      <p:boldItalic r:id="rId6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FF1960-03B4-DACD-953A-B4567682E2A8}" name="Jannis Blume" initials="JB" userId="Jannis Blume" providerId="None"/>
  <p188:author id="{9AD6E061-1DB7-488F-8EDB-6D6A8CD83DFE}" name="Gastbenutzer" initials="Ga" userId="S::urn:spo:anon#426ff655f92e5c109e68231d7c504a30d9e0d0b522f52fa5e24403ffbca2238d::" providerId="AD"/>
  <p188:author id="{758F939D-612A-2527-FB88-4302EB6AB852}" name="David Kelm" initials="DK" userId="S::david.kelm@it-seal.de::047378b6-4950-49d9-aaa5-9d8f9f86bdc9" providerId="AD"/>
  <p188:author id="{A82F4FEB-A510-5EF4-F02C-827BA28A7952}" name="Christopher Lutz" initials="CL" userId="S::christopher.lutz@it-seal.de::d58c5e0a-f7ed-465a-a16b-dd5774beeb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DCA2CC"/>
    <a:srgbClr val="A71680"/>
    <a:srgbClr val="0557A3"/>
    <a:srgbClr val="00A3DA"/>
    <a:srgbClr val="010F19"/>
    <a:srgbClr val="F18619"/>
    <a:srgbClr val="F90072"/>
    <a:srgbClr val="00293B"/>
    <a:srgbClr val="FF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06CA53-98B4-8E41-B0E8-A6C0AD36A5AF}" v="87" dt="2023-08-22T17:37:02.1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737"/>
  </p:normalViewPr>
  <p:slideViewPr>
    <p:cSldViewPr snapToGrid="0">
      <p:cViewPr varScale="1">
        <p:scale>
          <a:sx n="95" d="100"/>
          <a:sy n="95" d="100"/>
        </p:scale>
        <p:origin x="20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5-C64F-9C0B-C7B655DAA38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45-C64F-9C0B-C7B655DAA38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45-C64F-9C0B-C7B655DAA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7290912"/>
        <c:axId val="835159712"/>
      </c:barChart>
      <c:catAx>
        <c:axId val="108729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pPr>
            <a:endParaRPr lang="en-US"/>
          </a:p>
        </c:txPr>
        <c:crossAx val="835159712"/>
        <c:crosses val="autoZero"/>
        <c:auto val="1"/>
        <c:lblAlgn val="ctr"/>
        <c:lblOffset val="100"/>
        <c:noMultiLvlLbl val="0"/>
      </c:catAx>
      <c:valAx>
        <c:axId val="83515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pPr>
            <a:endParaRPr lang="en-US"/>
          </a:p>
        </c:txPr>
        <c:crossAx val="108729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Hornet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A-454D-83E4-3CB61CFF34F9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DA-454D-83E4-3CB61CFF34F9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DA-454D-83E4-3CB61CFF34F9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DA-454D-83E4-3CB61CFF34F9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A-454D-83E4-3CB61CFF3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Hornet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4267C-AA42-8A44-8D25-64E5859EE1DC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D16B0B0-557B-3049-AE13-F8823D096DA1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Still initiated by humans</a:t>
          </a:r>
        </a:p>
      </dgm:t>
    </dgm:pt>
    <dgm:pt modelId="{2089B7BE-79D4-AB4E-AA54-E5D75FBC83CD}" type="parTrans" cxnId="{A7EC5EC9-428B-324A-B6F0-CCE973FA5782}">
      <dgm:prSet/>
      <dgm:spPr/>
      <dgm:t>
        <a:bodyPr/>
        <a:lstStyle/>
        <a:p>
          <a:endParaRPr lang="en-US"/>
        </a:p>
      </dgm:t>
    </dgm:pt>
    <dgm:pt modelId="{50631BAC-40A4-5A42-861E-4D63233F7C6D}" type="sibTrans" cxnId="{A7EC5EC9-428B-324A-B6F0-CCE973FA5782}">
      <dgm:prSet/>
      <dgm:spPr/>
      <dgm:t>
        <a:bodyPr/>
        <a:lstStyle/>
        <a:p>
          <a:endParaRPr lang="en-US"/>
        </a:p>
      </dgm:t>
    </dgm:pt>
    <dgm:pt modelId="{4E901536-C0B1-D74E-8675-55EC052AA01D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Phishing is Phishing</a:t>
          </a:r>
        </a:p>
      </dgm:t>
    </dgm:pt>
    <dgm:pt modelId="{C5825E59-A8B7-9E49-B0C3-6B2E781DE7E0}" type="parTrans" cxnId="{7E9BFDC7-618E-8C46-B05D-0E07003E9FB2}">
      <dgm:prSet/>
      <dgm:spPr/>
      <dgm:t>
        <a:bodyPr/>
        <a:lstStyle/>
        <a:p>
          <a:endParaRPr lang="en-US"/>
        </a:p>
      </dgm:t>
    </dgm:pt>
    <dgm:pt modelId="{6125441F-2EBF-414F-A7AA-9A9ABDF96B5F}" type="sibTrans" cxnId="{7E9BFDC7-618E-8C46-B05D-0E07003E9FB2}">
      <dgm:prSet/>
      <dgm:spPr/>
      <dgm:t>
        <a:bodyPr/>
        <a:lstStyle/>
        <a:p>
          <a:endParaRPr lang="en-US"/>
        </a:p>
      </dgm:t>
    </dgm:pt>
    <dgm:pt modelId="{9FB7F745-99DD-FC4E-BFB9-DA68996D411D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Skilled attackers already had these skills</a:t>
          </a:r>
        </a:p>
      </dgm:t>
    </dgm:pt>
    <dgm:pt modelId="{982C801F-3569-7E42-9E02-1D6DEB1780FA}" type="parTrans" cxnId="{D7E90044-3B50-6D48-9A13-C1577E88FF2F}">
      <dgm:prSet/>
      <dgm:spPr/>
      <dgm:t>
        <a:bodyPr/>
        <a:lstStyle/>
        <a:p>
          <a:endParaRPr lang="en-US"/>
        </a:p>
      </dgm:t>
    </dgm:pt>
    <dgm:pt modelId="{71C1A1F8-4812-BD45-97C2-D843FBFEBD97}" type="sibTrans" cxnId="{D7E90044-3B50-6D48-9A13-C1577E88FF2F}">
      <dgm:prSet/>
      <dgm:spPr/>
      <dgm:t>
        <a:bodyPr/>
        <a:lstStyle/>
        <a:p>
          <a:endParaRPr lang="en-US"/>
        </a:p>
      </dgm:t>
    </dgm:pt>
    <dgm:pt modelId="{CF769249-5C85-0348-A333-482913FEC8E9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AI tools are starting to get some “guard rails”</a:t>
          </a:r>
        </a:p>
      </dgm:t>
    </dgm:pt>
    <dgm:pt modelId="{3768ACAD-5672-0A41-B8E9-8DDCEA1DE242}" type="parTrans" cxnId="{5C9DD4E3-39DD-1E4A-8733-EF7A6C7744EE}">
      <dgm:prSet/>
      <dgm:spPr/>
      <dgm:t>
        <a:bodyPr/>
        <a:lstStyle/>
        <a:p>
          <a:endParaRPr lang="en-US"/>
        </a:p>
      </dgm:t>
    </dgm:pt>
    <dgm:pt modelId="{68CBC028-A2D5-A04C-AEDC-E2227FFEDBC6}" type="sibTrans" cxnId="{5C9DD4E3-39DD-1E4A-8733-EF7A6C7744EE}">
      <dgm:prSet/>
      <dgm:spPr/>
      <dgm:t>
        <a:bodyPr/>
        <a:lstStyle/>
        <a:p>
          <a:endParaRPr lang="en-US"/>
        </a:p>
      </dgm:t>
    </dgm:pt>
    <dgm:pt modelId="{6E0E6558-CAAD-9F44-A7A8-0D8BA5DFCB45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Based on input from known attacks</a:t>
          </a:r>
        </a:p>
      </dgm:t>
    </dgm:pt>
    <dgm:pt modelId="{7C38D52D-A5E2-E442-9B4B-015B4432F8E4}" type="parTrans" cxnId="{44D3B1B5-8A71-5144-90B3-38311E535C27}">
      <dgm:prSet/>
      <dgm:spPr/>
      <dgm:t>
        <a:bodyPr/>
        <a:lstStyle/>
        <a:p>
          <a:endParaRPr lang="en-US"/>
        </a:p>
      </dgm:t>
    </dgm:pt>
    <dgm:pt modelId="{96412CF9-7D84-5C4D-8515-8D43DDD8848D}" type="sibTrans" cxnId="{44D3B1B5-8A71-5144-90B3-38311E535C27}">
      <dgm:prSet/>
      <dgm:spPr/>
      <dgm:t>
        <a:bodyPr/>
        <a:lstStyle/>
        <a:p>
          <a:endParaRPr lang="en-US"/>
        </a:p>
      </dgm:t>
    </dgm:pt>
    <dgm:pt modelId="{D314BE86-C763-544D-9672-2531946C873E}" type="pres">
      <dgm:prSet presAssocID="{E094267C-AA42-8A44-8D25-64E5859EE1DC}" presName="diagram" presStyleCnt="0">
        <dgm:presLayoutVars>
          <dgm:dir/>
          <dgm:resizeHandles val="exact"/>
        </dgm:presLayoutVars>
      </dgm:prSet>
      <dgm:spPr/>
    </dgm:pt>
    <dgm:pt modelId="{5DC83130-264A-C84B-A934-DB7E9529A2DB}" type="pres">
      <dgm:prSet presAssocID="{8D16B0B0-557B-3049-AE13-F8823D096DA1}" presName="node" presStyleLbl="node1" presStyleIdx="0" presStyleCnt="5">
        <dgm:presLayoutVars>
          <dgm:bulletEnabled val="1"/>
        </dgm:presLayoutVars>
      </dgm:prSet>
      <dgm:spPr/>
    </dgm:pt>
    <dgm:pt modelId="{A08CF9AD-256D-5C4C-8DEA-7808A1E7CB2A}" type="pres">
      <dgm:prSet presAssocID="{50631BAC-40A4-5A42-861E-4D63233F7C6D}" presName="sibTrans" presStyleCnt="0"/>
      <dgm:spPr/>
    </dgm:pt>
    <dgm:pt modelId="{FDA9430B-03EC-7A4F-97BD-AB33EA80D2BB}" type="pres">
      <dgm:prSet presAssocID="{4E901536-C0B1-D74E-8675-55EC052AA01D}" presName="node" presStyleLbl="node1" presStyleIdx="1" presStyleCnt="5">
        <dgm:presLayoutVars>
          <dgm:bulletEnabled val="1"/>
        </dgm:presLayoutVars>
      </dgm:prSet>
      <dgm:spPr/>
    </dgm:pt>
    <dgm:pt modelId="{5129FA44-CEC6-4B45-A35F-2B0CBCDF4094}" type="pres">
      <dgm:prSet presAssocID="{6125441F-2EBF-414F-A7AA-9A9ABDF96B5F}" presName="sibTrans" presStyleCnt="0"/>
      <dgm:spPr/>
    </dgm:pt>
    <dgm:pt modelId="{DE459D49-013D-5A4C-BD65-E8C8AC1B11B4}" type="pres">
      <dgm:prSet presAssocID="{9FB7F745-99DD-FC4E-BFB9-DA68996D411D}" presName="node" presStyleLbl="node1" presStyleIdx="2" presStyleCnt="5">
        <dgm:presLayoutVars>
          <dgm:bulletEnabled val="1"/>
        </dgm:presLayoutVars>
      </dgm:prSet>
      <dgm:spPr/>
    </dgm:pt>
    <dgm:pt modelId="{B94BC3E6-8B25-514E-81C6-4E481D269BA9}" type="pres">
      <dgm:prSet presAssocID="{71C1A1F8-4812-BD45-97C2-D843FBFEBD97}" presName="sibTrans" presStyleCnt="0"/>
      <dgm:spPr/>
    </dgm:pt>
    <dgm:pt modelId="{4782446B-C5A4-F741-936B-1CFDCBE102FC}" type="pres">
      <dgm:prSet presAssocID="{CF769249-5C85-0348-A333-482913FEC8E9}" presName="node" presStyleLbl="node1" presStyleIdx="3" presStyleCnt="5">
        <dgm:presLayoutVars>
          <dgm:bulletEnabled val="1"/>
        </dgm:presLayoutVars>
      </dgm:prSet>
      <dgm:spPr/>
    </dgm:pt>
    <dgm:pt modelId="{84DE2BC9-4A52-F24A-BB7E-F9EE62D1B1EB}" type="pres">
      <dgm:prSet presAssocID="{68CBC028-A2D5-A04C-AEDC-E2227FFEDBC6}" presName="sibTrans" presStyleCnt="0"/>
      <dgm:spPr/>
    </dgm:pt>
    <dgm:pt modelId="{9905C548-B707-FC4D-94B6-9A8E63A2868D}" type="pres">
      <dgm:prSet presAssocID="{6E0E6558-CAAD-9F44-A7A8-0D8BA5DFCB45}" presName="node" presStyleLbl="node1" presStyleIdx="4" presStyleCnt="5">
        <dgm:presLayoutVars>
          <dgm:bulletEnabled val="1"/>
        </dgm:presLayoutVars>
      </dgm:prSet>
      <dgm:spPr/>
    </dgm:pt>
  </dgm:ptLst>
  <dgm:cxnLst>
    <dgm:cxn modelId="{A1D69937-88C6-8247-A2DF-0982C309BEF8}" type="presOf" srcId="{CF769249-5C85-0348-A333-482913FEC8E9}" destId="{4782446B-C5A4-F741-936B-1CFDCBE102FC}" srcOrd="0" destOrd="0" presId="urn:microsoft.com/office/officeart/2005/8/layout/default"/>
    <dgm:cxn modelId="{51A9C25F-22C4-8E4E-98B7-9FF4643BE078}" type="presOf" srcId="{9FB7F745-99DD-FC4E-BFB9-DA68996D411D}" destId="{DE459D49-013D-5A4C-BD65-E8C8AC1B11B4}" srcOrd="0" destOrd="0" presId="urn:microsoft.com/office/officeart/2005/8/layout/default"/>
    <dgm:cxn modelId="{D7E90044-3B50-6D48-9A13-C1577E88FF2F}" srcId="{E094267C-AA42-8A44-8D25-64E5859EE1DC}" destId="{9FB7F745-99DD-FC4E-BFB9-DA68996D411D}" srcOrd="2" destOrd="0" parTransId="{982C801F-3569-7E42-9E02-1D6DEB1780FA}" sibTransId="{71C1A1F8-4812-BD45-97C2-D843FBFEBD97}"/>
    <dgm:cxn modelId="{49D7B768-E32E-BF43-81EA-631AE4A3482C}" type="presOf" srcId="{E094267C-AA42-8A44-8D25-64E5859EE1DC}" destId="{D314BE86-C763-544D-9672-2531946C873E}" srcOrd="0" destOrd="0" presId="urn:microsoft.com/office/officeart/2005/8/layout/default"/>
    <dgm:cxn modelId="{73173A6D-CE6C-B24C-9703-70E0C49C9DA1}" type="presOf" srcId="{4E901536-C0B1-D74E-8675-55EC052AA01D}" destId="{FDA9430B-03EC-7A4F-97BD-AB33EA80D2BB}" srcOrd="0" destOrd="0" presId="urn:microsoft.com/office/officeart/2005/8/layout/default"/>
    <dgm:cxn modelId="{44D3B1B5-8A71-5144-90B3-38311E535C27}" srcId="{E094267C-AA42-8A44-8D25-64E5859EE1DC}" destId="{6E0E6558-CAAD-9F44-A7A8-0D8BA5DFCB45}" srcOrd="4" destOrd="0" parTransId="{7C38D52D-A5E2-E442-9B4B-015B4432F8E4}" sibTransId="{96412CF9-7D84-5C4D-8515-8D43DDD8848D}"/>
    <dgm:cxn modelId="{7E9BFDC7-618E-8C46-B05D-0E07003E9FB2}" srcId="{E094267C-AA42-8A44-8D25-64E5859EE1DC}" destId="{4E901536-C0B1-D74E-8675-55EC052AA01D}" srcOrd="1" destOrd="0" parTransId="{C5825E59-A8B7-9E49-B0C3-6B2E781DE7E0}" sibTransId="{6125441F-2EBF-414F-A7AA-9A9ABDF96B5F}"/>
    <dgm:cxn modelId="{A7EC5EC9-428B-324A-B6F0-CCE973FA5782}" srcId="{E094267C-AA42-8A44-8D25-64E5859EE1DC}" destId="{8D16B0B0-557B-3049-AE13-F8823D096DA1}" srcOrd="0" destOrd="0" parTransId="{2089B7BE-79D4-AB4E-AA54-E5D75FBC83CD}" sibTransId="{50631BAC-40A4-5A42-861E-4D63233F7C6D}"/>
    <dgm:cxn modelId="{5C9DD4E3-39DD-1E4A-8733-EF7A6C7744EE}" srcId="{E094267C-AA42-8A44-8D25-64E5859EE1DC}" destId="{CF769249-5C85-0348-A333-482913FEC8E9}" srcOrd="3" destOrd="0" parTransId="{3768ACAD-5672-0A41-B8E9-8DDCEA1DE242}" sibTransId="{68CBC028-A2D5-A04C-AEDC-E2227FFEDBC6}"/>
    <dgm:cxn modelId="{998512E5-02ED-CD4F-8176-0BF036FF241B}" type="presOf" srcId="{8D16B0B0-557B-3049-AE13-F8823D096DA1}" destId="{5DC83130-264A-C84B-A934-DB7E9529A2DB}" srcOrd="0" destOrd="0" presId="urn:microsoft.com/office/officeart/2005/8/layout/default"/>
    <dgm:cxn modelId="{E2B2BFED-A1AC-CC48-A25E-117B14C3DDF8}" type="presOf" srcId="{6E0E6558-CAAD-9F44-A7A8-0D8BA5DFCB45}" destId="{9905C548-B707-FC4D-94B6-9A8E63A2868D}" srcOrd="0" destOrd="0" presId="urn:microsoft.com/office/officeart/2005/8/layout/default"/>
    <dgm:cxn modelId="{E2FE5ED0-FBF4-B74E-88B3-1FEBD56FA14E}" type="presParOf" srcId="{D314BE86-C763-544D-9672-2531946C873E}" destId="{5DC83130-264A-C84B-A934-DB7E9529A2DB}" srcOrd="0" destOrd="0" presId="urn:microsoft.com/office/officeart/2005/8/layout/default"/>
    <dgm:cxn modelId="{9CF83AF9-526E-8A41-8110-B0FF013C036A}" type="presParOf" srcId="{D314BE86-C763-544D-9672-2531946C873E}" destId="{A08CF9AD-256D-5C4C-8DEA-7808A1E7CB2A}" srcOrd="1" destOrd="0" presId="urn:microsoft.com/office/officeart/2005/8/layout/default"/>
    <dgm:cxn modelId="{A58F969A-DBBE-D042-8ED1-3210BADB764F}" type="presParOf" srcId="{D314BE86-C763-544D-9672-2531946C873E}" destId="{FDA9430B-03EC-7A4F-97BD-AB33EA80D2BB}" srcOrd="2" destOrd="0" presId="urn:microsoft.com/office/officeart/2005/8/layout/default"/>
    <dgm:cxn modelId="{3D1D101C-B372-C84A-B81B-F4AA44E6B063}" type="presParOf" srcId="{D314BE86-C763-544D-9672-2531946C873E}" destId="{5129FA44-CEC6-4B45-A35F-2B0CBCDF4094}" srcOrd="3" destOrd="0" presId="urn:microsoft.com/office/officeart/2005/8/layout/default"/>
    <dgm:cxn modelId="{60243884-677C-9D45-A7E3-9E36316022E4}" type="presParOf" srcId="{D314BE86-C763-544D-9672-2531946C873E}" destId="{DE459D49-013D-5A4C-BD65-E8C8AC1B11B4}" srcOrd="4" destOrd="0" presId="urn:microsoft.com/office/officeart/2005/8/layout/default"/>
    <dgm:cxn modelId="{5E1AF329-D8E2-254B-9414-009E7F28594A}" type="presParOf" srcId="{D314BE86-C763-544D-9672-2531946C873E}" destId="{B94BC3E6-8B25-514E-81C6-4E481D269BA9}" srcOrd="5" destOrd="0" presId="urn:microsoft.com/office/officeart/2005/8/layout/default"/>
    <dgm:cxn modelId="{9AF958D3-A5AB-7A40-B924-A107D4932838}" type="presParOf" srcId="{D314BE86-C763-544D-9672-2531946C873E}" destId="{4782446B-C5A4-F741-936B-1CFDCBE102FC}" srcOrd="6" destOrd="0" presId="urn:microsoft.com/office/officeart/2005/8/layout/default"/>
    <dgm:cxn modelId="{E898C505-E5EA-594D-A717-D5D24E864CD9}" type="presParOf" srcId="{D314BE86-C763-544D-9672-2531946C873E}" destId="{84DE2BC9-4A52-F24A-BB7E-F9EE62D1B1EB}" srcOrd="7" destOrd="0" presId="urn:microsoft.com/office/officeart/2005/8/layout/default"/>
    <dgm:cxn modelId="{DB537E7A-AF1B-C94A-AA30-61E13CDFECBB}" type="presParOf" srcId="{D314BE86-C763-544D-9672-2531946C873E}" destId="{9905C548-B707-FC4D-94B6-9A8E63A2868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83130-264A-C84B-A934-DB7E9529A2DB}">
      <dsp:nvSpPr>
        <dsp:cNvPr id="0" name=""/>
        <dsp:cNvSpPr/>
      </dsp:nvSpPr>
      <dsp:spPr>
        <a:xfrm>
          <a:off x="0" y="176438"/>
          <a:ext cx="2787030" cy="16722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cs typeface="Calibri" panose="020F0502020204030204" pitchFamily="34" charset="0"/>
            </a:rPr>
            <a:t>Still initiated by humans</a:t>
          </a:r>
        </a:p>
      </dsp:txBody>
      <dsp:txXfrm>
        <a:off x="0" y="176438"/>
        <a:ext cx="2787030" cy="1672218"/>
      </dsp:txXfrm>
    </dsp:sp>
    <dsp:sp modelId="{FDA9430B-03EC-7A4F-97BD-AB33EA80D2BB}">
      <dsp:nvSpPr>
        <dsp:cNvPr id="0" name=""/>
        <dsp:cNvSpPr/>
      </dsp:nvSpPr>
      <dsp:spPr>
        <a:xfrm>
          <a:off x="3065734" y="176438"/>
          <a:ext cx="2787030" cy="16722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cs typeface="Calibri" panose="020F0502020204030204" pitchFamily="34" charset="0"/>
            </a:rPr>
            <a:t>Phishing is Phishing</a:t>
          </a:r>
        </a:p>
      </dsp:txBody>
      <dsp:txXfrm>
        <a:off x="3065734" y="176438"/>
        <a:ext cx="2787030" cy="1672218"/>
      </dsp:txXfrm>
    </dsp:sp>
    <dsp:sp modelId="{DE459D49-013D-5A4C-BD65-E8C8AC1B11B4}">
      <dsp:nvSpPr>
        <dsp:cNvPr id="0" name=""/>
        <dsp:cNvSpPr/>
      </dsp:nvSpPr>
      <dsp:spPr>
        <a:xfrm>
          <a:off x="6131468" y="176438"/>
          <a:ext cx="2787030" cy="16722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cs typeface="Calibri" panose="020F0502020204030204" pitchFamily="34" charset="0"/>
            </a:rPr>
            <a:t>Skilled attackers already had these skills</a:t>
          </a:r>
        </a:p>
      </dsp:txBody>
      <dsp:txXfrm>
        <a:off x="6131468" y="176438"/>
        <a:ext cx="2787030" cy="1672218"/>
      </dsp:txXfrm>
    </dsp:sp>
    <dsp:sp modelId="{4782446B-C5A4-F741-936B-1CFDCBE102FC}">
      <dsp:nvSpPr>
        <dsp:cNvPr id="0" name=""/>
        <dsp:cNvSpPr/>
      </dsp:nvSpPr>
      <dsp:spPr>
        <a:xfrm>
          <a:off x="1532867" y="2127360"/>
          <a:ext cx="2787030" cy="16722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cs typeface="Calibri" panose="020F0502020204030204" pitchFamily="34" charset="0"/>
            </a:rPr>
            <a:t>AI tools are starting to get some “guard rails”</a:t>
          </a:r>
        </a:p>
      </dsp:txBody>
      <dsp:txXfrm>
        <a:off x="1532867" y="2127360"/>
        <a:ext cx="2787030" cy="1672218"/>
      </dsp:txXfrm>
    </dsp:sp>
    <dsp:sp modelId="{9905C548-B707-FC4D-94B6-9A8E63A2868D}">
      <dsp:nvSpPr>
        <dsp:cNvPr id="0" name=""/>
        <dsp:cNvSpPr/>
      </dsp:nvSpPr>
      <dsp:spPr>
        <a:xfrm>
          <a:off x="4598601" y="2127360"/>
          <a:ext cx="2787030" cy="16722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 pitchFamily="34" charset="0"/>
              <a:cs typeface="Calibri" panose="020F0502020204030204" pitchFamily="34" charset="0"/>
            </a:rPr>
            <a:t>Based on input from known attacks</a:t>
          </a:r>
        </a:p>
      </dsp:txBody>
      <dsp:txXfrm>
        <a:off x="4598601" y="2127360"/>
        <a:ext cx="2787030" cy="1672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DA024A-2B8F-8D4E-8067-C6D9C3517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18F076-6975-684F-9C8C-59DB79498E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BD9CB-19CA-E740-8355-F2E048A5FFB5}" type="datetimeFigureOut">
              <a:rPr lang="de-DE" smtClean="0"/>
              <a:t>23.08.2023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6269C2-1AF0-2848-8567-6F3E4636D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9561E8-9483-3D4A-B6F3-2EBD6B93DC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A4E76-A029-2F4B-B1AD-632AE2DEC0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22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350E2-9A58-4575-8633-BFEE57A2B607}" type="datetimeFigureOut">
              <a:rPr lang="de-DE" smtClean="0"/>
              <a:t>23.08.2023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126F4-9684-4D3D-8639-9D957F4380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56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3D15-5FB5-4A42-8AAF-B757EF8DA5E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63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found that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used reliably to learn about penetration testing as well. While certainly useful for ethical hackers, it could be utilized for malicious use as well.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2C16-5484-48BD-BA2D-83B276626F4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502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DD704-F800-9248-A256-2BE741D690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6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Name one advantage that AI Provides for Blue Teams?</a:t>
            </a:r>
          </a:p>
          <a:p>
            <a:br>
              <a:rPr lang="en-US" dirty="0">
                <a:effectLst/>
                <a:latin typeface="Times"/>
              </a:rPr>
            </a:br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Name the </a:t>
            </a:r>
            <a:r>
              <a:rPr lang="en-US" dirty="0" err="1">
                <a:effectLst/>
                <a:latin typeface="Times"/>
              </a:rPr>
              <a:t>ChatGPT</a:t>
            </a:r>
            <a:r>
              <a:rPr lang="en-US" dirty="0">
                <a:effectLst/>
                <a:latin typeface="Times"/>
              </a:rPr>
              <a:t> Jailbreak Method discussed during the webinar</a:t>
            </a:r>
          </a:p>
          <a:p>
            <a:br>
              <a:rPr lang="en-US" dirty="0">
                <a:effectLst/>
                <a:latin typeface="Times"/>
              </a:rPr>
            </a:br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Name one </a:t>
            </a:r>
            <a:r>
              <a:rPr lang="en-US" dirty="0" err="1">
                <a:effectLst/>
                <a:latin typeface="Times"/>
              </a:rPr>
              <a:t>Hornetsecurity</a:t>
            </a:r>
            <a:r>
              <a:rPr lang="en-US" dirty="0">
                <a:effectLst/>
                <a:latin typeface="Times"/>
              </a:rPr>
              <a:t> feature that utilizes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8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Swap to 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65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Mission Statement: A formal but simple explanation of its purpose.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Vision Statement: </a:t>
            </a:r>
            <a:r>
              <a:rPr lang="en-US" b="0" i="0">
                <a:solidFill>
                  <a:srgbClr val="6C6C6C"/>
                </a:solidFill>
                <a:effectLst/>
                <a:latin typeface="Arial" panose="020B0604020202020204" pitchFamily="34" charset="0"/>
              </a:rPr>
              <a:t>A vision statement is an organization's declaration of its mid-term and long-term goals, stating what they want to become in the future.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Value Proposition: </a:t>
            </a:r>
            <a:r>
              <a:rPr lang="en-US" b="0" i="0">
                <a:solidFill>
                  <a:srgbClr val="111111"/>
                </a:solidFill>
                <a:effectLst/>
                <a:latin typeface="SourceSansPro"/>
              </a:rPr>
              <a:t>A value proposition refers to the value a company promises to deliver to customers should they choose to buy their product.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31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story is a story of growth and success: </a:t>
            </a:r>
            <a:b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Founded in Hanover, Germany, in 2007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cloud security services, the company opened a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 subsidiary, Hornetsecurity Inc., in 2017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enter the North American market.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June 2018, Hornetsecurity acquired the spam filter division of the IT security company AVIRA, gaining 3,000+ customers. This created an optimal basis for strengthening its market position and in July that year, Hornetsecurity expanded into the neighboring countries of Belgium, the Netherlands, and Luxembourg.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January 2019, Hornetsecurity acquired the Spanish email security company </a:t>
            </a:r>
            <a:r>
              <a:rPr lang="en-US" sz="1200" b="1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Spamina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positioning itself as the leading German cloud security provider for email in Europe.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the acquisition of long-time distribution partner </a:t>
            </a:r>
            <a:r>
              <a:rPr lang="en-US" sz="1200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EveryCloud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 January 2020, Hornetsecurity strengthened this position and significantly increased its presence in the English-speaking market.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further expanded its market presence in North America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its March 2021 acquisition of the Canadian email security provider </a:t>
            </a:r>
            <a:r>
              <a:rPr lang="en-US" sz="1200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Zerospam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January 2021, Hornetsecurity acquired </a:t>
            </a:r>
            <a:r>
              <a:rPr lang="en-US" sz="1200" b="1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Altaro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the leading backup and recovery specialist with a global customer base. This strategic development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enabled Hornetsecurity to add robust backup and replication solutions to its product portfolio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with a particular focus on Microsoft 365. That year, it became the first vendor to offer an all-in-one email security backup and compliance solution, complete with a central management console for ease of use and management.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b="1"/>
              <a:t>In May 2022, Hornetsecurity </a:t>
            </a:r>
            <a:r>
              <a:rPr lang="de-DE" b="1" err="1"/>
              <a:t>acquired</a:t>
            </a:r>
            <a:r>
              <a:rPr lang="de-DE" b="1"/>
              <a:t> IT Seal, 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a security awareness training company. Each of </a:t>
            </a:r>
            <a:r>
              <a:rPr lang="en-US" b="0" i="0" err="1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Hornetsecurity’s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 strategic acquisitions serve to enhance and extend the company’s position as a leading provider of security, data loss prevention and compliance solutions, with a particular focus on the Microsoft 365 environment.</a:t>
            </a:r>
          </a:p>
          <a:p>
            <a:endParaRPr lang="en-US" b="0" i="0">
              <a:solidFill>
                <a:srgbClr val="FFFFFF"/>
              </a:solidFill>
              <a:effectLst/>
              <a:latin typeface="hornet-regular" panose="00000500000000000000" pitchFamily="50" charset="0"/>
            </a:endParaRPr>
          </a:p>
          <a:p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All these strategic acquisitions helped us in our purpose to offer the completest Suite for Governance and Compliance of M365. We can offer email security services, antispam, exploit-prevention, </a:t>
            </a:r>
            <a:r>
              <a:rPr lang="en-US" b="0" i="0" err="1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detection&amp;response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 (?), …up to backup services for Email AND teams </a:t>
            </a:r>
            <a:r>
              <a:rPr lang="en-US" b="0" i="0" err="1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chat&amp;data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. On teams chats and data, we are the only vendor to back up group chats, individual chats and all data in them as well. A unique value proposition which makes us stand out in the market. </a:t>
            </a:r>
            <a:endParaRPr lang="de-DE" b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55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start with some numbers: every day, an average of 33k new email-based threats are found. 12k of them per hour (!) just on ransomware.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F6821-B744-4EB8-A97A-43974939776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51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While we cannot ask </a:t>
            </a:r>
            <a:r>
              <a:rPr lang="en-US" err="1"/>
              <a:t>ChatGPT</a:t>
            </a:r>
            <a:r>
              <a:rPr lang="en-US"/>
              <a:t> directly to write a phishing email. We can ask it to write emails posing as certain people in certain situations. Such emails can be used for phishing.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2C16-5484-48BD-BA2D-83B276626F4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86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still get the notice that there could be “severe legal and ethical consequences”, but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gives us the code anyway. 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Security lab did not test the above code but believe it to be functional as is or with minimal human modification. 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2C16-5484-48BD-BA2D-83B276626F4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339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were curious as to whether the provided PowerShell code would indeed produce encrypted files. We conducted a test. The only part of the provided code that we changed was the target directory. By default, the given script would have targeted the entire disk. We changed the target to a single subfolder as to not make our lab machine un-usable.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shown in the video, the script throws a few errors, but it does indeed encrypt the files in the target directory, rendering them un-usable as shown in the video linked above. The encryption key used is also nowhere to be seen, so recovery seems unlikely.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2C16-5484-48BD-BA2D-83B276626F4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918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found that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used reliably to learn about penetration testing as well. While certainly useful for ethical hackers, it could be utilized for malicious use as well.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2C16-5484-48BD-BA2D-83B276626F4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80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Animation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 12" title="Sterne am Himmel">
            <a:hlinkClick r:id="" action="ppaction://media"/>
            <a:extLst>
              <a:ext uri="{FF2B5EF4-FFF2-40B4-BE49-F238E27FC236}">
                <a16:creationId xmlns:a16="http://schemas.microsoft.com/office/drawing/2014/main" id="{1DE5A2B4-36FD-304E-A699-2CFF4F32EF2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731B1A36-0925-D943-9DC6-48A83C4DA4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15301" y="1781429"/>
            <a:ext cx="5961398" cy="29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empty with hornet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8210C0-AC3E-1048-B691-AA8D75D6A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s for topics with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4B707E5-28D1-5A4B-8DAE-0FDD915CB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548471" y="2056548"/>
            <a:ext cx="5114170" cy="2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45CAD9DE-F451-EC40-B4B8-8AB94E3EE131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9A2F8227-63FD-DF40-8BB1-515EA5EFDD04}"/>
              </a:ext>
            </a:extLst>
          </p:cNvPr>
          <p:cNvSpPr txBox="1">
            <a:spLocks/>
          </p:cNvSpPr>
          <p:nvPr userDrawn="1"/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1F599A-3AF8-E44C-B6F1-43FAF3A3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0B7EB56-7C4D-AC40-B0D4-0F5A939CF17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75981292"/>
              </p:ext>
            </p:extLst>
          </p:nvPr>
        </p:nvGraphicFramePr>
        <p:xfrm>
          <a:off x="2398334" y="1709817"/>
          <a:ext cx="4858809" cy="460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659BB1B-9CB2-2F43-86DD-EA209B74C76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0215063"/>
              </p:ext>
            </p:extLst>
          </p:nvPr>
        </p:nvGraphicFramePr>
        <p:xfrm>
          <a:off x="7498360" y="2059134"/>
          <a:ext cx="4444720" cy="403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1182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last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C17DD0-9BBF-2643-BF0D-CF28D56A1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ways 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792F10-B939-124A-828E-12F5C03D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5301" y="1781429"/>
            <a:ext cx="5961398" cy="29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6E3AE11F-F5F9-204A-BB9A-A8CAB5ABD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2" y="140240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WITHOUT SUBLINE ALWAYS CAPITAL LETTERS AND SEMIBOLD</a:t>
            </a: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4675A964-5621-3B4C-A7ED-E131E83F2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215" y="2816561"/>
            <a:ext cx="5433572" cy="26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7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+ Auzählung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ÜBERSCHRIFT IMMER IN </a:t>
            </a:r>
            <a:br>
              <a:rPr lang="de-DE"/>
            </a:br>
            <a:r>
              <a:rPr lang="de-DE"/>
              <a:t>GROSSBUCHSTABENUND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324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306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Mastertextformat bearbeiten, einfach reinschreiben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7EBF598F-D566-5C42-BCF8-CD534D60C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741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8210C0-AC3E-1048-B691-AA8D75D6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screen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FACE507-40BA-824E-95B0-514789F5D6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Hornet SemiBold" pitchFamily="2" charset="77"/>
              </a:defRPr>
            </a:lvl1pPr>
          </a:lstStyle>
          <a:p>
            <a:r>
              <a:rPr lang="de-DE"/>
              <a:t>Add a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sized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button</a:t>
            </a: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1573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0AE143C-CAE9-3F44-B068-1FE9B14A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3" y="6300413"/>
            <a:ext cx="619298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71B7235D-3512-9840-86B6-9A5E0FFBE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1" y="874299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ALWAYS IN CAPTIAL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260B4F3D-7A86-C14B-9425-3E180EF2F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5130" y="204836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SzPct val="90000"/>
              <a:buFontTx/>
              <a:buNone/>
              <a:defRPr sz="24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SUB HEADLINE ALWAYS IN CAPITAL LETTERS AND REGULAR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D7F6B8-D236-ED4E-9815-B7149C2417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9214" y="3309731"/>
            <a:ext cx="5433572" cy="26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2557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/ Große Grafiken / 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FACE507-40BA-824E-95B0-514789F5D6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Hornet SemiBold" pitchFamily="2" charset="77"/>
              </a:defRPr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EINZELNE BILDER/GRAFIKEN/SCREENSHOTS ETC. WERDEN HIER GANZSEITIG EINGEFÜGT. </a:t>
            </a:r>
          </a:p>
        </p:txBody>
      </p:sp>
    </p:spTree>
    <p:extLst>
      <p:ext uri="{BB962C8B-B14F-4D97-AF65-F5344CB8AC3E}">
        <p14:creationId xmlns:p14="http://schemas.microsoft.com/office/powerpoint/2010/main" val="326718130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150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678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1336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FDB91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2492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ED0972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48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00AEE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66353" y="2025004"/>
            <a:ext cx="3691890" cy="4467225"/>
          </a:xfrm>
          <a:custGeom>
            <a:avLst/>
            <a:gdLst/>
            <a:ahLst/>
            <a:cxnLst/>
            <a:rect l="l" t="t" r="r" b="b"/>
            <a:pathLst>
              <a:path w="3691890" h="446722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4286643"/>
                </a:lnTo>
                <a:lnTo>
                  <a:pt x="6429" y="4334491"/>
                </a:lnTo>
                <a:lnTo>
                  <a:pt x="24573" y="4377488"/>
                </a:lnTo>
                <a:lnTo>
                  <a:pt x="52717" y="4413918"/>
                </a:lnTo>
                <a:lnTo>
                  <a:pt x="89146" y="4442064"/>
                </a:lnTo>
                <a:lnTo>
                  <a:pt x="132144" y="4460210"/>
                </a:lnTo>
                <a:lnTo>
                  <a:pt x="179997" y="4466640"/>
                </a:lnTo>
                <a:lnTo>
                  <a:pt x="3511702" y="4466640"/>
                </a:lnTo>
                <a:lnTo>
                  <a:pt x="3559550" y="4460210"/>
                </a:lnTo>
                <a:lnTo>
                  <a:pt x="3602547" y="4442064"/>
                </a:lnTo>
                <a:lnTo>
                  <a:pt x="3638977" y="4413918"/>
                </a:lnTo>
                <a:lnTo>
                  <a:pt x="3667123" y="4377488"/>
                </a:lnTo>
                <a:lnTo>
                  <a:pt x="3685269" y="4334491"/>
                </a:lnTo>
                <a:lnTo>
                  <a:pt x="3691699" y="4286643"/>
                </a:lnTo>
                <a:lnTo>
                  <a:pt x="3691699" y="179997"/>
                </a:lnTo>
                <a:lnTo>
                  <a:pt x="3685269" y="132149"/>
                </a:lnTo>
                <a:lnTo>
                  <a:pt x="3667123" y="89152"/>
                </a:lnTo>
                <a:lnTo>
                  <a:pt x="3638977" y="52722"/>
                </a:lnTo>
                <a:lnTo>
                  <a:pt x="3602547" y="24576"/>
                </a:lnTo>
                <a:lnTo>
                  <a:pt x="3559550" y="6430"/>
                </a:lnTo>
                <a:lnTo>
                  <a:pt x="3511702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208" y="4388802"/>
            <a:ext cx="3527996" cy="201599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84363" y="4633036"/>
            <a:ext cx="2103120" cy="841375"/>
          </a:xfrm>
          <a:custGeom>
            <a:avLst/>
            <a:gdLst/>
            <a:ahLst/>
            <a:cxnLst/>
            <a:rect l="l" t="t" r="r" b="b"/>
            <a:pathLst>
              <a:path w="2103120" h="841375">
                <a:moveTo>
                  <a:pt x="2103119" y="0"/>
                </a:moveTo>
                <a:lnTo>
                  <a:pt x="0" y="0"/>
                </a:lnTo>
                <a:lnTo>
                  <a:pt x="0" y="841247"/>
                </a:lnTo>
                <a:lnTo>
                  <a:pt x="2103119" y="841247"/>
                </a:lnTo>
                <a:lnTo>
                  <a:pt x="2103119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9705" y="4645837"/>
            <a:ext cx="2024989" cy="764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96099" y="2460818"/>
            <a:ext cx="3012440" cy="3888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544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645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6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/ nu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65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>
            <a:extLst>
              <a:ext uri="{FF2B5EF4-FFF2-40B4-BE49-F238E27FC236}">
                <a16:creationId xmlns:a16="http://schemas.microsoft.com/office/drawing/2014/main" id="{4675A964-5621-3B4C-A7ED-E131E83F2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9215" y="2870351"/>
            <a:ext cx="5433572" cy="2689344"/>
          </a:xfrm>
          <a:prstGeom prst="rect">
            <a:avLst/>
          </a:prstGeom>
        </p:spPr>
      </p:pic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6E3AE11F-F5F9-204A-BB9A-A8CAB5ABD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2" y="145619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ALWAYS IN CAPTIAL LETTERS </a:t>
            </a:r>
            <a:br>
              <a:rPr lang="de-DE"/>
            </a:br>
            <a:r>
              <a:rPr lang="de-DE"/>
              <a:t>AND SEMIBOLD</a:t>
            </a:r>
          </a:p>
        </p:txBody>
      </p:sp>
    </p:spTree>
    <p:extLst>
      <p:ext uri="{BB962C8B-B14F-4D97-AF65-F5344CB8AC3E}">
        <p14:creationId xmlns:p14="http://schemas.microsoft.com/office/powerpoint/2010/main" val="27646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point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324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b="0" i="0">
                <a:solidFill>
                  <a:schemeClr val="tx2"/>
                </a:solidFill>
                <a:latin typeface="Hornet" pitchFamily="2" charset="77"/>
              </a:defRPr>
            </a:lvl1pPr>
            <a:lvl2pPr marL="742950" indent="-306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Mastertext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3D4E003-5D63-E045-8542-848FD5A7D7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053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ntinious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ts val="2400"/>
              </a:lnSpc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 err="1"/>
              <a:t>Whole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blocks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49EE7C-3D21-BE4A-8E95-0CFAFCBB0B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46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78BB028F-92FB-2D43-88C4-6CE87F4467BF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A8427A15-ED71-0140-8D47-7D8BD5439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BE5924-C1BE-A643-9850-17EDB97D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D7F2C0-CBB6-634C-A6AC-96E03AB0A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099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EDED8C-B210-A946-9740-358BAC9E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10B4FB6-03DE-2B4C-A8A2-3F5B657CAC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091" y="2575524"/>
            <a:ext cx="5407890" cy="456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Text 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or</a:t>
            </a: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graphics</a:t>
            </a:r>
            <a:endParaRPr lang="de-DE" b="0" i="0">
              <a:solidFill>
                <a:schemeClr val="bg1"/>
              </a:solidFill>
              <a:latin typeface="Hornet" pitchFamily="2" charset="77"/>
            </a:endParaRPr>
          </a:p>
          <a:p>
            <a:pPr lvl="0"/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3326616-15B7-E64A-B2FC-F6CE01814E6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4091" y="1638069"/>
            <a:ext cx="5407890" cy="71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SzPct val="90000"/>
              <a:buFontTx/>
              <a:buNone/>
              <a:defRPr sz="2000" b="0" i="0">
                <a:solidFill>
                  <a:schemeClr val="tx2"/>
                </a:solidFill>
                <a:latin typeface="Hornet SemiBold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COMPARISON 1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63B8C98-96F4-6648-90E5-18699DD2A61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80021" y="2575525"/>
            <a:ext cx="5407890" cy="456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Text 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or</a:t>
            </a: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graphics</a:t>
            </a:r>
            <a:endParaRPr lang="de-DE" b="0" i="0">
              <a:solidFill>
                <a:schemeClr val="bg1"/>
              </a:solidFill>
              <a:latin typeface="Hornet" pitchFamily="2" charset="77"/>
            </a:endParaRPr>
          </a:p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b="0" i="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BE88F9F-2249-834C-8649-5001F8D9897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80021" y="1638069"/>
            <a:ext cx="5407890" cy="71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b="0" i="0">
                <a:solidFill>
                  <a:schemeClr val="tx2"/>
                </a:solidFill>
                <a:latin typeface="Hornet SemiBold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lang="de-DE"/>
              <a:t>COMPARISON 2</a:t>
            </a:r>
          </a:p>
          <a:p>
            <a:pPr lvl="0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D0B3500-4283-644C-9A1C-75E029ACC6B1}"/>
              </a:ext>
            </a:extLst>
          </p:cNvPr>
          <p:cNvGrpSpPr/>
          <p:nvPr userDrawn="1"/>
        </p:nvGrpSpPr>
        <p:grpSpPr>
          <a:xfrm>
            <a:off x="4975932" y="-234166"/>
            <a:ext cx="2240136" cy="1338474"/>
            <a:chOff x="4975932" y="-234166"/>
            <a:chExt cx="2240136" cy="1338474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B981CB5B-DEBE-4E4C-BC30-3C75A8103D0E}"/>
                </a:ext>
              </a:extLst>
            </p:cNvPr>
            <p:cNvSpPr/>
            <p:nvPr userDrawn="1"/>
          </p:nvSpPr>
          <p:spPr>
            <a:xfrm>
              <a:off x="4975932" y="-234166"/>
              <a:ext cx="2240136" cy="1338474"/>
            </a:xfrm>
            <a:prstGeom prst="roundRect">
              <a:avLst>
                <a:gd name="adj" fmla="val 11707"/>
              </a:avLst>
            </a:prstGeom>
            <a:solidFill>
              <a:schemeClr val="tx2">
                <a:alpha val="29593"/>
              </a:schemeClr>
            </a:solidFill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2D0A2D9-37BB-8949-85E4-9D6DC3741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68864" y="145043"/>
              <a:ext cx="1654273" cy="81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472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D9049BA-9098-8C40-8292-CB60CEF6D3E6}"/>
              </a:ext>
            </a:extLst>
          </p:cNvPr>
          <p:cNvSpPr txBox="1"/>
          <p:nvPr userDrawn="1"/>
        </p:nvSpPr>
        <p:spPr>
          <a:xfrm>
            <a:off x="6507480" y="847898"/>
            <a:ext cx="45636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i="0">
                <a:solidFill>
                  <a:schemeClr val="tx2"/>
                </a:solidFill>
                <a:latin typeface="Hornet SemiBold" pitchFamily="2" charset="77"/>
              </a:rPr>
              <a:t>BREAK</a:t>
            </a:r>
          </a:p>
          <a:p>
            <a:pPr algn="ctr"/>
            <a:endParaRPr lang="de-DE" sz="3200" b="1" i="0">
              <a:solidFill>
                <a:schemeClr val="tx2"/>
              </a:solidFill>
              <a:latin typeface="Hornet SemiBold" pitchFamily="2" charset="77"/>
            </a:endParaRPr>
          </a:p>
          <a:p>
            <a:pPr algn="ctr"/>
            <a:r>
              <a:rPr lang="de-DE" sz="2800">
                <a:solidFill>
                  <a:schemeClr val="bg1"/>
                </a:solidFill>
                <a:latin typeface="Hornet" pitchFamily="2" charset="77"/>
              </a:rPr>
              <a:t>WE WILL BE BACK SOON!</a:t>
            </a:r>
          </a:p>
        </p:txBody>
      </p:sp>
    </p:spTree>
    <p:extLst>
      <p:ext uri="{BB962C8B-B14F-4D97-AF65-F5344CB8AC3E}">
        <p14:creationId xmlns:p14="http://schemas.microsoft.com/office/powerpoint/2010/main" val="411710080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hole slid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FACE507-40BA-824E-95B0-514789F5D6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Hornet SemiBold" pitchFamily="2" charset="77"/>
              </a:defRPr>
            </a:lvl1pPr>
          </a:lstStyle>
          <a:p>
            <a:r>
              <a:rPr lang="de-DE"/>
              <a:t>Add a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sized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button</a:t>
            </a: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773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17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1" r:id="rId2"/>
    <p:sldLayoutId id="2147483684" r:id="rId3"/>
    <p:sldLayoutId id="2147483649" r:id="rId4"/>
    <p:sldLayoutId id="2147483673" r:id="rId5"/>
    <p:sldLayoutId id="2147483681" r:id="rId6"/>
    <p:sldLayoutId id="2147483680" r:id="rId7"/>
    <p:sldLayoutId id="2147483676" r:id="rId8"/>
    <p:sldLayoutId id="2147483674" r:id="rId9"/>
    <p:sldLayoutId id="2147483682" r:id="rId10"/>
    <p:sldLayoutId id="2147483679" r:id="rId11"/>
    <p:sldLayoutId id="2147483685" r:id="rId12"/>
    <p:sldLayoutId id="2147483683" r:id="rId13"/>
    <p:sldLayoutId id="2147483655" r:id="rId14"/>
    <p:sldLayoutId id="2147483688" r:id="rId15"/>
    <p:sldLayoutId id="2147483692" r:id="rId16"/>
    <p:sldLayoutId id="2147483722" r:id="rId17"/>
    <p:sldLayoutId id="2147483724" r:id="rId18"/>
    <p:sldLayoutId id="2147483725" r:id="rId19"/>
    <p:sldLayoutId id="214748372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Horne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3193" cy="685398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22"/>
            <a:ext cx="2062480" cy="6853555"/>
          </a:xfrm>
          <a:custGeom>
            <a:avLst/>
            <a:gdLst/>
            <a:ahLst/>
            <a:cxnLst/>
            <a:rect l="l" t="t" r="r" b="b"/>
            <a:pathLst>
              <a:path w="2062480" h="6853555">
                <a:moveTo>
                  <a:pt x="2062378" y="0"/>
                </a:moveTo>
                <a:lnTo>
                  <a:pt x="0" y="0"/>
                </a:lnTo>
                <a:lnTo>
                  <a:pt x="0" y="6853364"/>
                </a:lnTo>
                <a:lnTo>
                  <a:pt x="2062378" y="6853364"/>
                </a:lnTo>
                <a:lnTo>
                  <a:pt x="2062378" y="0"/>
                </a:lnTo>
                <a:close/>
              </a:path>
            </a:pathLst>
          </a:custGeom>
          <a:solidFill>
            <a:srgbClr val="00A3DA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277" y="3076943"/>
            <a:ext cx="1866894" cy="9233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9300" y="348472"/>
            <a:ext cx="8086090" cy="951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9300" y="1531099"/>
            <a:ext cx="5595620" cy="311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67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openai.com/blog/openai-cybersecurity-grant-program" TargetMode="Externa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7AC478-B3A6-064E-8DB3-4BE7B41D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130" y="1017187"/>
            <a:ext cx="9341735" cy="1031174"/>
          </a:xfrm>
        </p:spPr>
        <p:txBody>
          <a:bodyPr/>
          <a:lstStyle/>
          <a:p>
            <a:r>
              <a:rPr lang="de-DE" cap="all" err="1"/>
              <a:t>ChatGPT</a:t>
            </a:r>
            <a:r>
              <a:rPr lang="de-DE" cap="all"/>
              <a:t> and AI</a:t>
            </a:r>
            <a:endParaRPr lang="en-DE" cap="all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6A4620-F252-900F-EB36-9EB4507B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02" y="2088754"/>
            <a:ext cx="10837990" cy="1031174"/>
          </a:xfrm>
        </p:spPr>
        <p:txBody>
          <a:bodyPr/>
          <a:lstStyle/>
          <a:p>
            <a:r>
              <a:rPr lang="en-US"/>
              <a:t>ARMAGEDDEON FOR THE CYBERSECURITY INDUSTRY?</a:t>
            </a:r>
          </a:p>
        </p:txBody>
      </p:sp>
    </p:spTree>
    <p:extLst>
      <p:ext uri="{BB962C8B-B14F-4D97-AF65-F5344CB8AC3E}">
        <p14:creationId xmlns:p14="http://schemas.microsoft.com/office/powerpoint/2010/main" val="20446402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0C65-3ABB-9E43-5AA3-8CDED7D7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272" y="1026485"/>
            <a:ext cx="9631832" cy="905324"/>
          </a:xfrm>
        </p:spPr>
        <p:txBody>
          <a:bodyPr/>
          <a:lstStyle/>
          <a:p>
            <a:r>
              <a:rPr lang="en-US"/>
              <a:t>CHATGPT &amp; CEO-FRAUD</a:t>
            </a:r>
            <a:endParaRPr lang="de-DE"/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45E83454-F882-F642-0272-18A0A5FF72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8" r="18"/>
          <a:stretch>
            <a:fillRect/>
          </a:stretch>
        </p:blipFill>
        <p:spPr>
          <a:xfrm>
            <a:off x="6324449" y="-58770"/>
            <a:ext cx="5949250" cy="6975540"/>
          </a:xfrm>
          <a:prstGeom prst="roundRect">
            <a:avLst>
              <a:gd name="adj" fmla="val 1991"/>
            </a:avLst>
          </a:prstGeom>
          <a:ln w="12700">
            <a:solidFill>
              <a:srgbClr val="FFFFFF">
                <a:alpha val="50196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0003105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693C-3C64-07DA-9826-C2125CE7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831" y="809176"/>
            <a:ext cx="4336274" cy="905324"/>
          </a:xfrm>
        </p:spPr>
        <p:txBody>
          <a:bodyPr/>
          <a:lstStyle/>
          <a:p>
            <a:r>
              <a:rPr lang="en-US">
                <a:latin typeface="Hornet SemiBold"/>
              </a:rPr>
              <a:t>MALICIOUS CODE</a:t>
            </a:r>
            <a:endParaRPr lang="de-DE">
              <a:latin typeface="Hornet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DCAD0-1025-8ED7-102D-9C49BF191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570" y="1544444"/>
            <a:ext cx="8968027" cy="4786976"/>
          </a:xfrm>
        </p:spPr>
        <p:txBody>
          <a:bodyPr/>
          <a:lstStyle/>
          <a:p>
            <a:r>
              <a:rPr lang="en-US"/>
              <a:t>The “DAN” method</a:t>
            </a:r>
            <a:endParaRPr lang="de-DE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98ECDF4-F84A-8DDE-C51B-478D4ED1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20198"/>
            <a:ext cx="6505333" cy="6898395"/>
          </a:xfrm>
          <a:prstGeom prst="roundRect">
            <a:avLst>
              <a:gd name="adj" fmla="val 3067"/>
            </a:avLst>
          </a:prstGeom>
          <a:ln w="12700">
            <a:solidFill>
              <a:srgbClr val="FFFFFF">
                <a:alpha val="49804"/>
              </a:srgb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CE7B3E-A8A0-EDCD-6F6B-82DF3ABB0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 scaling="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866" y="2210732"/>
            <a:ext cx="522983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36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tGPT_Pesentation_Video_EN_v1">
            <a:hlinkClick r:id="" action="ppaction://media"/>
            <a:extLst>
              <a:ext uri="{FF2B5EF4-FFF2-40B4-BE49-F238E27FC236}">
                <a16:creationId xmlns:a16="http://schemas.microsoft.com/office/drawing/2014/main" id="{00ED79B8-4EBE-A121-9C79-F590FD93F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9D31-6D8C-D121-4424-483289E3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ornet SemiBold"/>
              </a:rPr>
              <a:t>AI CAN HELP TEACH HOW TO LAUNCH ATTACKS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6772-CAA2-50D0-D93D-85E73A82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Penetration testing</a:t>
            </a:r>
            <a:endParaRPr lang="de-DE"/>
          </a:p>
        </p:txBody>
      </p:sp>
      <p:pic>
        <p:nvPicPr>
          <p:cNvPr id="4" name="Picture 3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8AD2345D-717F-D082-E290-B5E84550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780" y="2131087"/>
            <a:ext cx="13305517" cy="5953547"/>
          </a:xfrm>
          <a:prstGeom prst="roundRect">
            <a:avLst>
              <a:gd name="adj" fmla="val 1162"/>
            </a:avLst>
          </a:prstGeom>
          <a:ln w="12700">
            <a:solidFill>
              <a:srgbClr val="FFFFFF">
                <a:alpha val="50196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59877394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5C47-CFB3-AE4D-5A87-82E08063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USE OF AI PROVIDES ANOTHER AVENUE OF ATTACK:</a:t>
            </a:r>
            <a:br>
              <a:rPr lang="en-US" dirty="0"/>
            </a:br>
            <a:r>
              <a:rPr lang="en-US" dirty="0"/>
              <a:t>AI POISONING ATTACKS</a:t>
            </a:r>
          </a:p>
        </p:txBody>
      </p:sp>
      <p:pic>
        <p:nvPicPr>
          <p:cNvPr id="4" name="Graphic 3" descr="Skull with solid fill">
            <a:extLst>
              <a:ext uri="{FF2B5EF4-FFF2-40B4-BE49-F238E27FC236}">
                <a16:creationId xmlns:a16="http://schemas.microsoft.com/office/drawing/2014/main" id="{20DBFCE4-0C1D-ABAA-C5DE-23D676D88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7094" y="1978959"/>
            <a:ext cx="2900082" cy="2900082"/>
          </a:xfrm>
          <a:prstGeom prst="rect">
            <a:avLst/>
          </a:prstGeom>
        </p:spPr>
      </p:pic>
      <p:pic>
        <p:nvPicPr>
          <p:cNvPr id="6" name="Graphic 5" descr="Potion with solid fill">
            <a:extLst>
              <a:ext uri="{FF2B5EF4-FFF2-40B4-BE49-F238E27FC236}">
                <a16:creationId xmlns:a16="http://schemas.microsoft.com/office/drawing/2014/main" id="{7606ED17-4EFD-3CA1-A8B6-CEA72B516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0764" y="3590364"/>
            <a:ext cx="2021932" cy="202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2692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3652B-B0D1-1615-8C12-DCC86E309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2" t="16359" r="6241" b="9531"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7785C-347E-497B-727C-82F3C7EF40D0}"/>
              </a:ext>
            </a:extLst>
          </p:cNvPr>
          <p:cNvSpPr txBox="1"/>
          <p:nvPr/>
        </p:nvSpPr>
        <p:spPr>
          <a:xfrm>
            <a:off x="503306" y="2931914"/>
            <a:ext cx="11185385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3300">
                <a:solidFill>
                  <a:schemeClr val="bg1"/>
                </a:solidFill>
                <a:latin typeface="Hornet" panose="00000500000000000000" pitchFamily="2" charset="0"/>
              </a:rPr>
              <a:t>SURE…THERE IS A GENUINE CAUSE FOR CONCERN</a:t>
            </a:r>
          </a:p>
          <a:p>
            <a:pPr algn="ctr">
              <a:spcBef>
                <a:spcPts val="1000"/>
              </a:spcBef>
              <a:buSzPct val="90000"/>
            </a:pPr>
            <a:r>
              <a:rPr lang="en-US" sz="3300">
                <a:solidFill>
                  <a:schemeClr val="bg1"/>
                </a:solidFill>
                <a:latin typeface="Hornet" panose="00000500000000000000" pitchFamily="2" charset="0"/>
              </a:rPr>
              <a:t>BUT…..</a:t>
            </a: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5A5D2DA9-C2B5-EA10-ADD7-128527F3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30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BF11-AEF3-4A65-2B1A-6C94DDB3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AI-DRIVEN ATTACKS AREN’T INFALLIBLE</a:t>
            </a:r>
          </a:p>
        </p:txBody>
      </p:sp>
    </p:spTree>
    <p:extLst>
      <p:ext uri="{BB962C8B-B14F-4D97-AF65-F5344CB8AC3E}">
        <p14:creationId xmlns:p14="http://schemas.microsoft.com/office/powerpoint/2010/main" val="10980044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2BE8-5D41-B317-24F4-01F1FE73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AI-DRIVEN ATTACKS AREN’T PERFECT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625D1F-3A3C-BD93-E7E0-01548FA09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379555"/>
              </p:ext>
            </p:extLst>
          </p:nvPr>
        </p:nvGraphicFramePr>
        <p:xfrm>
          <a:off x="2444594" y="1778012"/>
          <a:ext cx="8918499" cy="397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219841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3652B-B0D1-1615-8C12-DCC86E309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2" t="16359" r="6241" b="9531"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7785C-347E-497B-727C-82F3C7EF40D0}"/>
              </a:ext>
            </a:extLst>
          </p:cNvPr>
          <p:cNvSpPr txBox="1"/>
          <p:nvPr/>
        </p:nvSpPr>
        <p:spPr>
          <a:xfrm>
            <a:off x="503306" y="2931914"/>
            <a:ext cx="11185385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3300">
                <a:solidFill>
                  <a:schemeClr val="bg1"/>
                </a:solidFill>
                <a:latin typeface="Hornet" panose="00000500000000000000" pitchFamily="2" charset="0"/>
              </a:rPr>
              <a:t>GUESS WHAT?</a:t>
            </a:r>
          </a:p>
          <a:p>
            <a:pPr algn="ctr">
              <a:spcBef>
                <a:spcPts val="1000"/>
              </a:spcBef>
              <a:buSzPct val="90000"/>
            </a:pPr>
            <a:r>
              <a:rPr lang="en-US" sz="3300">
                <a:solidFill>
                  <a:schemeClr val="bg1"/>
                </a:solidFill>
                <a:latin typeface="Hornet" panose="00000500000000000000" pitchFamily="2" charset="0"/>
              </a:rPr>
              <a:t>BLUE TEAM CAN USE AI TOO!</a:t>
            </a: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5A5D2DA9-C2B5-EA10-ADD7-128527F3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684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C5DA-EE61-41BC-B0FA-1CFC8F79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TEAM CAN USE AI AS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471A9-A817-3BB3-E66D-7346E7579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Enhanced Toolsets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Automated Conditional-Based Actions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Assistance in Log Analysis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Act as “Red Team” in Attack Simulations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Enhancements from 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Party Vendors</a:t>
            </a:r>
          </a:p>
        </p:txBody>
      </p:sp>
    </p:spTree>
    <p:extLst>
      <p:ext uri="{BB962C8B-B14F-4D97-AF65-F5344CB8AC3E}">
        <p14:creationId xmlns:p14="http://schemas.microsoft.com/office/powerpoint/2010/main" val="175815134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5765" y="1848018"/>
            <a:ext cx="68586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Andy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Syrewicze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has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been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in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the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IT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Industry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for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Hornet"/>
                <a:cs typeface="Hornet"/>
              </a:rPr>
              <a:t>more than</a:t>
            </a:r>
            <a:endParaRPr sz="2000"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20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years,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is</a:t>
            </a:r>
            <a:r>
              <a:rPr sz="2000" spc="-2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a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Microsoft</a:t>
            </a:r>
            <a:r>
              <a:rPr sz="2000" spc="-2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50">
                <a:solidFill>
                  <a:srgbClr val="FFFFFF"/>
                </a:solidFill>
                <a:latin typeface="Hornet"/>
                <a:cs typeface="Hornet"/>
              </a:rPr>
              <a:t>MVP,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30">
                <a:solidFill>
                  <a:srgbClr val="FFFFFF"/>
                </a:solidFill>
                <a:latin typeface="Hornet"/>
                <a:cs typeface="Hornet"/>
              </a:rPr>
              <a:t>and is </a:t>
            </a:r>
            <a:r>
              <a:rPr sz="2000" spc="-10">
                <a:solidFill>
                  <a:srgbClr val="FFFFFF"/>
                </a:solidFill>
                <a:latin typeface="Hornet"/>
                <a:cs typeface="Hornet"/>
              </a:rPr>
              <a:t>currently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a</a:t>
            </a:r>
            <a:r>
              <a:rPr sz="2000" spc="-6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Hornet"/>
                <a:cs typeface="Hornet"/>
              </a:rPr>
              <a:t>Security</a:t>
            </a:r>
            <a:r>
              <a:rPr sz="2000" spc="-5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Evangelist</a:t>
            </a:r>
            <a:r>
              <a:rPr sz="2000" spc="-5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for</a:t>
            </a:r>
            <a:r>
              <a:rPr sz="2000" spc="-5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Hornet"/>
                <a:cs typeface="Hornet"/>
              </a:rPr>
              <a:t>Hornetsecurity</a:t>
            </a:r>
            <a:r>
              <a:rPr sz="2000" spc="-10">
                <a:solidFill>
                  <a:srgbClr val="FFFFFF"/>
                </a:solidFill>
                <a:latin typeface="Hornet"/>
                <a:cs typeface="Hornet"/>
              </a:rPr>
              <a:t>.</a:t>
            </a:r>
            <a:endParaRPr sz="2000">
              <a:latin typeface="Hornet"/>
              <a:cs typeface="Horne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9300" y="420618"/>
            <a:ext cx="4248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Hornet SemiBold" pitchFamily="2" charset="0"/>
              </a:rPr>
              <a:t>YOUR</a:t>
            </a:r>
            <a:r>
              <a:rPr spc="-100">
                <a:latin typeface="Hornet SemiBold" pitchFamily="2" charset="0"/>
              </a:rPr>
              <a:t> </a:t>
            </a:r>
            <a:r>
              <a:rPr>
                <a:latin typeface="Hornet SemiBold" pitchFamily="2" charset="0"/>
              </a:rPr>
              <a:t>PRESENTER</a:t>
            </a:r>
            <a:r>
              <a:rPr spc="-90">
                <a:latin typeface="Hornet SemiBold" pitchFamily="2" charset="0"/>
              </a:rPr>
              <a:t> </a:t>
            </a:r>
            <a:r>
              <a:rPr spc="-60">
                <a:latin typeface="Hornet SemiBold" pitchFamily="2" charset="0"/>
              </a:rPr>
              <a:t>TODAY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2736000"/>
            <a:ext cx="3301199" cy="412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35765" y="3483648"/>
            <a:ext cx="513183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Andy</a:t>
            </a:r>
            <a:r>
              <a:rPr sz="2000" spc="-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Syrewicze </a:t>
            </a:r>
            <a:endParaRPr lang="en-US" sz="2000" spc="-10" dirty="0">
              <a:solidFill>
                <a:srgbClr val="FFFFFF"/>
              </a:solidFill>
              <a:latin typeface="Hornet"/>
              <a:cs typeface="Hornet"/>
            </a:endParaRPr>
          </a:p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>
                <a:solidFill>
                  <a:srgbClr val="FFFFFF"/>
                </a:solidFill>
                <a:latin typeface="Hornet"/>
                <a:cs typeface="Hornet"/>
              </a:rPr>
              <a:t>Security</a:t>
            </a:r>
            <a:r>
              <a:rPr sz="2000" spc="-10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Evangelist</a:t>
            </a:r>
            <a:endParaRPr sz="2000" dirty="0"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Microsoft</a:t>
            </a:r>
            <a:r>
              <a:rPr sz="2000" spc="-4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MVP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endParaRPr lang="en-US" sz="2000" spc="-25" dirty="0">
              <a:solidFill>
                <a:srgbClr val="FFFFFF"/>
              </a:solidFill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lang="en-US" sz="2000" spc="-25" dirty="0" err="1">
                <a:solidFill>
                  <a:srgbClr val="FFFFFF"/>
                </a:solidFill>
                <a:latin typeface="Hornet"/>
                <a:cs typeface="Hornet"/>
              </a:rPr>
              <a:t>Mastadon</a:t>
            </a:r>
            <a:r>
              <a:rPr sz="2000" spc="-4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-</a:t>
            </a:r>
            <a:r>
              <a:rPr sz="2000" spc="-3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mastodon-font-sans-serif"/>
              </a:rPr>
              <a:t>@</a:t>
            </a:r>
            <a:r>
              <a:rPr lang="en-US" sz="2000" b="0" i="0" u="none" strike="noStrike" dirty="0" err="1">
                <a:solidFill>
                  <a:schemeClr val="bg1"/>
                </a:solidFill>
                <a:effectLst/>
                <a:latin typeface="mastodon-font-sans-serif"/>
              </a:rPr>
              <a:t>andysandwich@infosec.exchange</a:t>
            </a:r>
            <a:endParaRPr sz="2000" dirty="0">
              <a:solidFill>
                <a:schemeClr val="bg1"/>
              </a:solidFill>
              <a:latin typeface="Hornet"/>
              <a:cs typeface="Horne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1A8B2-14AC-2C86-F3B4-331840D0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348" y="5562600"/>
            <a:ext cx="1493188" cy="60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D490BB1B-119B-959C-280E-71AA97E6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74" y="5493339"/>
            <a:ext cx="13874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9D31-6D8C-D121-4424-483289E3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ornet SemiBold"/>
              </a:rPr>
              <a:t>AI CAN HELP TEACH HOW TO LAUNCH ATTACKS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6772-CAA2-50D0-D93D-85E73A82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Penetration testing</a:t>
            </a:r>
            <a:endParaRPr lang="de-DE"/>
          </a:p>
        </p:txBody>
      </p:sp>
      <p:pic>
        <p:nvPicPr>
          <p:cNvPr id="4" name="Picture 3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8AD2345D-717F-D082-E290-B5E84550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780" y="2131087"/>
            <a:ext cx="13305517" cy="5953547"/>
          </a:xfrm>
          <a:prstGeom prst="roundRect">
            <a:avLst>
              <a:gd name="adj" fmla="val 1162"/>
            </a:avLst>
          </a:prstGeom>
          <a:ln w="12700">
            <a:solidFill>
              <a:srgbClr val="FFFFFF">
                <a:alpha val="50196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1150240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F7B9C-4ADA-D888-F79C-2BAD8263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76" y="1664684"/>
            <a:ext cx="9957847" cy="3528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CC2DB-7847-F9D1-48C9-A210600853E5}"/>
              </a:ext>
            </a:extLst>
          </p:cNvPr>
          <p:cNvSpPr txBox="1"/>
          <p:nvPr/>
        </p:nvSpPr>
        <p:spPr>
          <a:xfrm>
            <a:off x="526190" y="5555432"/>
            <a:ext cx="11139618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l">
              <a:lnSpc>
                <a:spcPts val="2600"/>
              </a:lnSpc>
              <a:spcBef>
                <a:spcPts val="1000"/>
              </a:spcBef>
              <a:buSzPct val="9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800" b="1" i="1" dirty="0">
                <a:solidFill>
                  <a:schemeClr val="accent5"/>
                </a:solidFill>
                <a:latin typeface="Avenir Black Oblique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https://openai.com/blog/openai-cybersecurity-grant-program</a:t>
            </a:r>
            <a:endParaRPr lang="en-US" sz="2400" b="1" i="1" dirty="0">
              <a:solidFill>
                <a:schemeClr val="accent5"/>
              </a:solidFill>
              <a:latin typeface="Avenir Black Obliqu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02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BF11-AEF3-4A65-2B1A-6C94DDB3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AND INCREASED VALUE FROM SECURITY VENDORS</a:t>
            </a:r>
          </a:p>
        </p:txBody>
      </p:sp>
    </p:spTree>
    <p:extLst>
      <p:ext uri="{BB962C8B-B14F-4D97-AF65-F5344CB8AC3E}">
        <p14:creationId xmlns:p14="http://schemas.microsoft.com/office/powerpoint/2010/main" val="303847778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Emerging Phishing Campaigns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26D70D-1E13-F527-BCFF-8E4D84309B32}"/>
              </a:ext>
            </a:extLst>
          </p:cNvPr>
          <p:cNvSpPr txBox="1">
            <a:spLocks/>
          </p:cNvSpPr>
          <p:nvPr/>
        </p:nvSpPr>
        <p:spPr>
          <a:xfrm>
            <a:off x="2311248" y="635621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DE" sz="1800" dirty="0">
                <a:solidFill>
                  <a:schemeClr val="bg1"/>
                </a:solidFill>
              </a:rPr>
              <a:t>Augmenting phishing detection with email clustering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A818E-5C71-6D33-BFFE-1C385E606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GB" b="0" i="0" dirty="0">
                <a:solidFill>
                  <a:srgbClr val="D1D5DB"/>
                </a:solidFill>
                <a:effectLst/>
                <a:latin typeface="Hornet" pitchFamily="2" charset="0"/>
              </a:rPr>
              <a:t>How AI and ML methods help combat modern phishing problems: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1D5DB"/>
                </a:solidFill>
                <a:effectLst/>
                <a:latin typeface="Hornet" pitchFamily="2" charset="0"/>
              </a:rPr>
              <a:t>Unsupervised machine learning techniques are used to cluster emails based on content, context, sender IP address, email layout and many more data points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1D5DB"/>
                </a:solidFill>
                <a:effectLst/>
                <a:latin typeface="Hornet" pitchFamily="2" charset="0"/>
              </a:rPr>
              <a:t>Outlier detection on these clusters can identify potential new phishing campaigns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latin typeface="Hornet" pitchFamily="2" charset="0"/>
              </a:rPr>
              <a:t>Benefit:</a:t>
            </a:r>
            <a:r>
              <a:rPr lang="en-GB" dirty="0">
                <a:solidFill>
                  <a:schemeClr val="accent4"/>
                </a:solidFill>
                <a:latin typeface="Hornet" pitchFamily="2" charset="0"/>
              </a:rPr>
              <a:t> </a:t>
            </a:r>
            <a:r>
              <a:rPr lang="en-GB" dirty="0">
                <a:solidFill>
                  <a:srgbClr val="D1D5DB"/>
                </a:solidFill>
                <a:latin typeface="Hornet" pitchFamily="2" charset="0"/>
              </a:rPr>
              <a:t>Detection of phishing without reputation lists, heuristics and signatures!</a:t>
            </a:r>
            <a:endParaRPr lang="en-GB" b="0" i="0" dirty="0">
              <a:solidFill>
                <a:srgbClr val="D1D5DB"/>
              </a:solidFill>
              <a:effectLst/>
              <a:latin typeface="Hornet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Hornet" pitchFamily="2" charset="0"/>
              </a:rPr>
              <a:t>Examples: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1D5DB"/>
                </a:solidFill>
                <a:effectLst/>
                <a:latin typeface="Hornet" pitchFamily="2" charset="0"/>
              </a:rPr>
              <a:t>A sudden surge in similar emails with slight variations in domain names might signify a new phishing campaign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D1D5DB"/>
                </a:solidFill>
                <a:latin typeface="Hornet" pitchFamily="2" charset="0"/>
              </a:rPr>
              <a:t>A high increase of emails with completely different content but few similar characteristics, e.g., attachment names or similar links in the first few lines of an email may also indicate a new phishing campaign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D1D5DB"/>
                </a:solidFill>
                <a:effectLst/>
                <a:latin typeface="Hornet" pitchFamily="2" charset="0"/>
              </a:rPr>
              <a:t>☝️ Happens quite often in conversation hijacking attacks!</a:t>
            </a:r>
          </a:p>
          <a:p>
            <a:pPr marL="0" indent="0" algn="l">
              <a:buNone/>
            </a:pPr>
            <a:endParaRPr lang="en-GB" b="0" i="0" dirty="0">
              <a:solidFill>
                <a:srgbClr val="D1D5DB"/>
              </a:solidFill>
              <a:effectLst/>
              <a:latin typeface="Horn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1790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Emerging Phishing Campaigns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26D70D-1E13-F527-BCFF-8E4D84309B32}"/>
              </a:ext>
            </a:extLst>
          </p:cNvPr>
          <p:cNvSpPr txBox="1">
            <a:spLocks/>
          </p:cNvSpPr>
          <p:nvPr/>
        </p:nvSpPr>
        <p:spPr>
          <a:xfrm>
            <a:off x="2311248" y="635621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DE" sz="1800" dirty="0">
                <a:solidFill>
                  <a:schemeClr val="bg1"/>
                </a:solidFill>
              </a:rPr>
              <a:t>Conversation hijacking</a:t>
            </a:r>
          </a:p>
        </p:txBody>
      </p:sp>
      <p:pic>
        <p:nvPicPr>
          <p:cNvPr id="4098" name="Picture 2" descr="Email conversation thread hijacking example">
            <a:extLst>
              <a:ext uri="{FF2B5EF4-FFF2-40B4-BE49-F238E27FC236}">
                <a16:creationId xmlns:a16="http://schemas.microsoft.com/office/drawing/2014/main" id="{E100B9CA-F673-886F-0BA2-DCA5595D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96" y="1581106"/>
            <a:ext cx="4332929" cy="46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11E00-B1CA-BC22-E9AD-2616BB4FF52C}"/>
              </a:ext>
            </a:extLst>
          </p:cNvPr>
          <p:cNvSpPr txBox="1"/>
          <p:nvPr/>
        </p:nvSpPr>
        <p:spPr>
          <a:xfrm>
            <a:off x="7306958" y="1778981"/>
            <a:ext cx="4259148" cy="424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1900" dirty="0">
                <a:solidFill>
                  <a:schemeClr val="bg1"/>
                </a:solidFill>
                <a:latin typeface="Hornet" pitchFamily="2" charset="77"/>
              </a:rPr>
              <a:t>👈 Email from a conversation hijacking campaign.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DE" sz="1900" dirty="0">
              <a:solidFill>
                <a:schemeClr val="bg1"/>
              </a:solidFill>
              <a:latin typeface="Hornet" pitchFamily="2" charset="77"/>
            </a:endParaRP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1900" dirty="0">
                <a:solidFill>
                  <a:schemeClr val="bg1"/>
                </a:solidFill>
                <a:latin typeface="Hornet" pitchFamily="2" charset="77"/>
              </a:rPr>
              <a:t>Attackers harvest messages from infected systems and reuse to attack new victims them with slight alterations. This technique is still in use (QakBot, 2023).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DE" sz="1900" dirty="0">
              <a:solidFill>
                <a:schemeClr val="bg1"/>
              </a:solidFill>
              <a:latin typeface="Hornet" pitchFamily="2" charset="77"/>
            </a:endParaRP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1900" dirty="0">
                <a:solidFill>
                  <a:schemeClr val="bg1"/>
                </a:solidFill>
                <a:latin typeface="Hornet" pitchFamily="2" charset="77"/>
              </a:rPr>
              <a:t>For victims, these emails may look legit!</a:t>
            </a:r>
          </a:p>
        </p:txBody>
      </p:sp>
    </p:spTree>
    <p:extLst>
      <p:ext uri="{BB962C8B-B14F-4D97-AF65-F5344CB8AC3E}">
        <p14:creationId xmlns:p14="http://schemas.microsoft.com/office/powerpoint/2010/main" val="86042130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7106440-EFE7-185E-3846-07EAEC9752D0}"/>
              </a:ext>
            </a:extLst>
          </p:cNvPr>
          <p:cNvSpPr/>
          <p:nvPr/>
        </p:nvSpPr>
        <p:spPr>
          <a:xfrm>
            <a:off x="4274127" y="2312950"/>
            <a:ext cx="4946073" cy="2645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DE" dirty="0">
                <a:latin typeface="Hornet" pitchFamily="2" charset="0"/>
              </a:rPr>
              <a:t>Secure Email Cloud (Email Clustering)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Emerging Phishing Campaigns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26D70D-1E13-F527-BCFF-8E4D84309B32}"/>
              </a:ext>
            </a:extLst>
          </p:cNvPr>
          <p:cNvSpPr txBox="1">
            <a:spLocks/>
          </p:cNvSpPr>
          <p:nvPr/>
        </p:nvSpPr>
        <p:spPr>
          <a:xfrm>
            <a:off x="2311248" y="635621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DE" sz="1800" dirty="0">
                <a:solidFill>
                  <a:schemeClr val="bg1"/>
                </a:solidFill>
              </a:rPr>
              <a:t>Email 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E8248-DB91-7AEB-5481-FD210EEED367}"/>
              </a:ext>
            </a:extLst>
          </p:cNvPr>
          <p:cNvSpPr/>
          <p:nvPr/>
        </p:nvSpPr>
        <p:spPr>
          <a:xfrm>
            <a:off x="4502728" y="2800013"/>
            <a:ext cx="1122218" cy="1825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Preprocessing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26FEA-9941-176B-CF07-B833085F7F43}"/>
              </a:ext>
            </a:extLst>
          </p:cNvPr>
          <p:cNvSpPr/>
          <p:nvPr/>
        </p:nvSpPr>
        <p:spPr>
          <a:xfrm>
            <a:off x="6747164" y="2800013"/>
            <a:ext cx="1122218" cy="1825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DE" sz="1100" dirty="0">
              <a:latin typeface="Hornet" pitchFamily="2" charset="0"/>
            </a:endParaRPr>
          </a:p>
          <a:p>
            <a:pPr algn="ctr"/>
            <a:endParaRPr lang="en-DE" sz="1100" dirty="0">
              <a:latin typeface="Hornet" pitchFamily="2" charset="0"/>
            </a:endParaRPr>
          </a:p>
          <a:p>
            <a:pPr algn="ctr"/>
            <a:r>
              <a:rPr lang="en-DE" sz="1100" dirty="0">
                <a:latin typeface="Hornet" pitchFamily="2" charset="0"/>
              </a:rPr>
              <a:t>Feature Clustering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4E8F86-E473-27AB-B0E0-9878F7611354}"/>
              </a:ext>
            </a:extLst>
          </p:cNvPr>
          <p:cNvSpPr/>
          <p:nvPr/>
        </p:nvSpPr>
        <p:spPr>
          <a:xfrm>
            <a:off x="5624946" y="2800013"/>
            <a:ext cx="1122218" cy="1825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DE" sz="1100" dirty="0">
              <a:latin typeface="Hornet" pitchFamily="2" charset="0"/>
            </a:endParaRPr>
          </a:p>
          <a:p>
            <a:pPr algn="ctr"/>
            <a:endParaRPr lang="en-DE" sz="1100" dirty="0">
              <a:latin typeface="Hornet" pitchFamily="2" charset="0"/>
            </a:endParaRPr>
          </a:p>
          <a:p>
            <a:pPr algn="ctr"/>
            <a:r>
              <a:rPr lang="en-DE" sz="1100" dirty="0">
                <a:latin typeface="Hornet" pitchFamily="2" charset="0"/>
              </a:rPr>
              <a:t>Feature Extraction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7B8BB-C7AA-A2F6-10E8-6557DD9ADC7C}"/>
              </a:ext>
            </a:extLst>
          </p:cNvPr>
          <p:cNvSpPr/>
          <p:nvPr/>
        </p:nvSpPr>
        <p:spPr>
          <a:xfrm>
            <a:off x="7869382" y="2800013"/>
            <a:ext cx="1122218" cy="1825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Classification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AEE9-4696-D5F2-C8A0-B02E2A524B49}"/>
              </a:ext>
            </a:extLst>
          </p:cNvPr>
          <p:cNvSpPr/>
          <p:nvPr/>
        </p:nvSpPr>
        <p:spPr>
          <a:xfrm>
            <a:off x="9684328" y="1720868"/>
            <a:ext cx="1122218" cy="9053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Phishing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901F09-5681-4B00-D372-470D291AFD23}"/>
              </a:ext>
            </a:extLst>
          </p:cNvPr>
          <p:cNvSpPr/>
          <p:nvPr/>
        </p:nvSpPr>
        <p:spPr>
          <a:xfrm>
            <a:off x="9684328" y="2800013"/>
            <a:ext cx="1122218" cy="90532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Benign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64529-6502-25BD-5802-7454F769E715}"/>
              </a:ext>
            </a:extLst>
          </p:cNvPr>
          <p:cNvSpPr/>
          <p:nvPr/>
        </p:nvSpPr>
        <p:spPr>
          <a:xfrm>
            <a:off x="9684328" y="3879158"/>
            <a:ext cx="1122218" cy="9053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Phishing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E3E676-7593-8E14-CBFA-1069CDBE3C09}"/>
              </a:ext>
            </a:extLst>
          </p:cNvPr>
          <p:cNvSpPr/>
          <p:nvPr/>
        </p:nvSpPr>
        <p:spPr>
          <a:xfrm>
            <a:off x="9684328" y="4958303"/>
            <a:ext cx="1122218" cy="9053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Phishing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5F4AE5-E5B8-5865-A894-2F115E54ECD1}"/>
              </a:ext>
            </a:extLst>
          </p:cNvPr>
          <p:cNvSpPr/>
          <p:nvPr/>
        </p:nvSpPr>
        <p:spPr>
          <a:xfrm>
            <a:off x="5624946" y="4045355"/>
            <a:ext cx="2244436" cy="5805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Continous Learning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EDC57A-858A-D03C-E553-48491484229E}"/>
              </a:ext>
            </a:extLst>
          </p:cNvPr>
          <p:cNvSpPr/>
          <p:nvPr/>
        </p:nvSpPr>
        <p:spPr>
          <a:xfrm>
            <a:off x="2687782" y="1720868"/>
            <a:ext cx="1122218" cy="905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Email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74ED7F-21F1-E475-003A-8689C603C8AF}"/>
              </a:ext>
            </a:extLst>
          </p:cNvPr>
          <p:cNvSpPr/>
          <p:nvPr/>
        </p:nvSpPr>
        <p:spPr>
          <a:xfrm>
            <a:off x="2687782" y="2800013"/>
            <a:ext cx="1122218" cy="905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Email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40C6B-4833-A231-A893-8725DE1897BF}"/>
              </a:ext>
            </a:extLst>
          </p:cNvPr>
          <p:cNvSpPr/>
          <p:nvPr/>
        </p:nvSpPr>
        <p:spPr>
          <a:xfrm>
            <a:off x="2687782" y="3879158"/>
            <a:ext cx="1122218" cy="905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Email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D09E94-930A-2C5A-11E1-5A31E74A52FC}"/>
              </a:ext>
            </a:extLst>
          </p:cNvPr>
          <p:cNvSpPr/>
          <p:nvPr/>
        </p:nvSpPr>
        <p:spPr>
          <a:xfrm>
            <a:off x="2687782" y="4958303"/>
            <a:ext cx="1122218" cy="905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100" dirty="0">
                <a:latin typeface="Hornet" pitchFamily="2" charset="0"/>
              </a:rPr>
              <a:t>Email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6BD19C-0755-3792-AADE-1F9798EDC4C2}"/>
              </a:ext>
            </a:extLst>
          </p:cNvPr>
          <p:cNvSpPr txBox="1"/>
          <p:nvPr/>
        </p:nvSpPr>
        <p:spPr>
          <a:xfrm>
            <a:off x="4274127" y="4747582"/>
            <a:ext cx="49460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bg1"/>
                </a:solidFill>
                <a:latin typeface="Hornet" pitchFamily="2" charset="77"/>
              </a:rPr>
              <a:t>Extract key features from an email, e.g., subject, sender, attachments, links</a:t>
            </a:r>
          </a:p>
          <a:p>
            <a:pPr marL="342900" indent="-342900" algn="l"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bg1"/>
                </a:solidFill>
                <a:latin typeface="Hornet" pitchFamily="2" charset="77"/>
              </a:rPr>
              <a:t>Check for email groups with similar features</a:t>
            </a:r>
          </a:p>
          <a:p>
            <a:pPr marL="342900" indent="-342900" algn="l"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bg1"/>
                </a:solidFill>
                <a:latin typeface="Hornet" pitchFamily="2" charset="77"/>
              </a:rPr>
              <a:t>Classify email based on cluster group</a:t>
            </a:r>
          </a:p>
          <a:p>
            <a:pPr marL="342900" indent="-342900" algn="l"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bg1"/>
                </a:solidFill>
                <a:latin typeface="Hornet" pitchFamily="2" charset="77"/>
              </a:rPr>
              <a:t>Update model with extracted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38DA73-6AEA-08B2-0564-BC8135CE710E}"/>
              </a:ext>
            </a:extLst>
          </p:cNvPr>
          <p:cNvCxnSpPr>
            <a:stCxn id="17" idx="3"/>
            <a:endCxn id="7" idx="1"/>
          </p:cNvCxnSpPr>
          <p:nvPr/>
        </p:nvCxnSpPr>
        <p:spPr>
          <a:xfrm>
            <a:off x="3810000" y="2173530"/>
            <a:ext cx="692728" cy="15394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3CA5AF-C23A-8F16-3AEC-67B5FD729DF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813463" y="3252675"/>
            <a:ext cx="689265" cy="4602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A133E-9F8A-4DE1-6AA9-34E62D608C92}"/>
              </a:ext>
            </a:extLst>
          </p:cNvPr>
          <p:cNvCxnSpPr>
            <a:stCxn id="19" idx="3"/>
            <a:endCxn id="7" idx="1"/>
          </p:cNvCxnSpPr>
          <p:nvPr/>
        </p:nvCxnSpPr>
        <p:spPr>
          <a:xfrm flipV="1">
            <a:off x="3810000" y="3712961"/>
            <a:ext cx="692728" cy="6188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0D874-E630-CD26-EAA2-388BE1420CFA}"/>
              </a:ext>
            </a:extLst>
          </p:cNvPr>
          <p:cNvCxnSpPr>
            <a:stCxn id="20" idx="3"/>
            <a:endCxn id="7" idx="1"/>
          </p:cNvCxnSpPr>
          <p:nvPr/>
        </p:nvCxnSpPr>
        <p:spPr>
          <a:xfrm flipV="1">
            <a:off x="3810000" y="3712961"/>
            <a:ext cx="692728" cy="16980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2ACC84-E438-27C1-66EB-59353D66A396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8991600" y="2173530"/>
            <a:ext cx="692728" cy="1539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7D2324-070B-DA00-92E9-0459F0C92554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8991600" y="3252675"/>
            <a:ext cx="692728" cy="46028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333EC03-23D3-FD2C-B9D2-31FC68F42330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8991600" y="3712961"/>
            <a:ext cx="692728" cy="61885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9C279B-CFF4-CA33-990D-DF57E67719EF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8991600" y="3712961"/>
            <a:ext cx="692728" cy="16980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2802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Emerging Phishing Campaigns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26D70D-1E13-F527-BCFF-8E4D84309B32}"/>
              </a:ext>
            </a:extLst>
          </p:cNvPr>
          <p:cNvSpPr txBox="1">
            <a:spLocks/>
          </p:cNvSpPr>
          <p:nvPr/>
        </p:nvSpPr>
        <p:spPr>
          <a:xfrm>
            <a:off x="2311248" y="635621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bg1"/>
                </a:solidFill>
              </a:rPr>
              <a:t>NLP in combatting phishing campaigns</a:t>
            </a:r>
            <a:endParaRPr lang="en-DE" sz="1800" dirty="0">
              <a:solidFill>
                <a:schemeClr val="bg1"/>
              </a:solidFill>
            </a:endParaRPr>
          </a:p>
        </p:txBody>
      </p:sp>
      <p:pic>
        <p:nvPicPr>
          <p:cNvPr id="4" name="Picture 2" descr="Urgent • Message (HTML) &#10;MESSAGE &#10;Hi Gareth &#10;Gareth, &#10;Like i said earlier this is a pending payment and the beneficiary is &#10;waiting to receive payment. Would have sent all documents to you but &#10;am not available to do so at the moment. Just proceed with the wire &#10;transfer, i will get all documents as soon as am available. &#10;How soon can you get it done if i send the beneficiary account details? &#10;Thanks. ">
            <a:extLst>
              <a:ext uri="{FF2B5EF4-FFF2-40B4-BE49-F238E27FC236}">
                <a16:creationId xmlns:a16="http://schemas.microsoft.com/office/drawing/2014/main" id="{B4D8BB0D-1630-3847-26D9-B1A3313F1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75" y="2792887"/>
            <a:ext cx="4067354" cy="27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C40CB-401B-5BC6-68E6-D21CCF24A49A}"/>
              </a:ext>
            </a:extLst>
          </p:cNvPr>
          <p:cNvSpPr txBox="1"/>
          <p:nvPr/>
        </p:nvSpPr>
        <p:spPr>
          <a:xfrm>
            <a:off x="2330985" y="1540945"/>
            <a:ext cx="5405734" cy="583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Combat text-based fraud emails using NLP</a:t>
            </a:r>
          </a:p>
          <a:p>
            <a:pPr marL="342900" indent="-342900" algn="l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NLP uses techniques like </a:t>
            </a:r>
            <a:r>
              <a:rPr lang="en-GB" sz="1900" b="1" dirty="0">
                <a:solidFill>
                  <a:schemeClr val="bg1"/>
                </a:solidFill>
                <a:latin typeface="Hornet" pitchFamily="2" charset="77"/>
              </a:rPr>
              <a:t>word embedding </a:t>
            </a: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and </a:t>
            </a:r>
            <a:r>
              <a:rPr lang="en-GB" sz="1900" b="1" dirty="0">
                <a:solidFill>
                  <a:schemeClr val="bg1"/>
                </a:solidFill>
                <a:latin typeface="Hornet" pitchFamily="2" charset="77"/>
              </a:rPr>
              <a:t>topic </a:t>
            </a:r>
            <a:r>
              <a:rPr lang="en-GB" sz="1900" b="1" dirty="0" err="1">
                <a:solidFill>
                  <a:schemeClr val="bg1"/>
                </a:solidFill>
                <a:latin typeface="Hornet" pitchFamily="2" charset="77"/>
              </a:rPr>
              <a:t>modeling</a:t>
            </a:r>
            <a:r>
              <a:rPr lang="en-GB" sz="1900" b="1" dirty="0">
                <a:solidFill>
                  <a:schemeClr val="bg1"/>
                </a:solidFill>
                <a:latin typeface="Hornet" pitchFamily="2" charset="77"/>
              </a:rPr>
              <a:t> </a:t>
            </a: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to understand context and semantics</a:t>
            </a:r>
          </a:p>
          <a:p>
            <a:pPr marL="342900" indent="-342900" algn="l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Use algorithms to combine NLP with historical data:</a:t>
            </a:r>
          </a:p>
          <a:p>
            <a:pPr marL="800100" lvl="1" indent="-342900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Sequential analysis or time series analysis can detect abnormal communication patterns</a:t>
            </a:r>
          </a:p>
          <a:p>
            <a:pPr marL="800100" lvl="1" indent="-342900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2"/>
                </a:solidFill>
                <a:latin typeface="Hornet" pitchFamily="2" charset="77"/>
              </a:rPr>
              <a:t>Example: </a:t>
            </a:r>
            <a:r>
              <a:rPr lang="en-GB" sz="1900" dirty="0">
                <a:solidFill>
                  <a:schemeClr val="bg1"/>
                </a:solidFill>
                <a:latin typeface="Hornet" pitchFamily="2" charset="77"/>
              </a:rPr>
              <a:t>A CEO's email asking for an immediate fund transfer might be flagged as unusual if the CEO typically never sends such emails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GB" sz="1900" dirty="0">
              <a:solidFill>
                <a:schemeClr val="bg1"/>
              </a:solidFill>
              <a:latin typeface="Hornet" pitchFamily="2" charset="77"/>
            </a:endParaRP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DE" sz="1900" dirty="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79DE1-38AC-2667-5911-E8F1E16FA24F}"/>
              </a:ext>
            </a:extLst>
          </p:cNvPr>
          <p:cNvSpPr txBox="1"/>
          <p:nvPr/>
        </p:nvSpPr>
        <p:spPr>
          <a:xfrm>
            <a:off x="7767703" y="1408697"/>
            <a:ext cx="4146726" cy="105041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1400" dirty="0">
                <a:solidFill>
                  <a:schemeClr val="accent5"/>
                </a:solidFill>
                <a:latin typeface="Hornet" pitchFamily="2" charset="77"/>
              </a:rPr>
              <a:t>Suspicious: </a:t>
            </a:r>
            <a:r>
              <a:rPr lang="en-DE" sz="1400" dirty="0">
                <a:solidFill>
                  <a:schemeClr val="bg1"/>
                </a:solidFill>
                <a:latin typeface="Hornet" pitchFamily="2" charset="77"/>
              </a:rPr>
              <a:t>Reference to a previous conversation when this is the first time the recipient receives a payment request from the sender.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DCAF0-A708-15F8-1A34-926AC8C6579C}"/>
              </a:ext>
            </a:extLst>
          </p:cNvPr>
          <p:cNvSpPr/>
          <p:nvPr/>
        </p:nvSpPr>
        <p:spPr>
          <a:xfrm>
            <a:off x="7847075" y="4064415"/>
            <a:ext cx="1018892" cy="23552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DC758-9C97-B4F7-911A-2A688BA8AF40}"/>
              </a:ext>
            </a:extLst>
          </p:cNvPr>
          <p:cNvSpPr/>
          <p:nvPr/>
        </p:nvSpPr>
        <p:spPr>
          <a:xfrm>
            <a:off x="10756530" y="4837442"/>
            <a:ext cx="1018892" cy="23552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A0BC7A-EC9F-687A-3145-7124590CD738}"/>
              </a:ext>
            </a:extLst>
          </p:cNvPr>
          <p:cNvSpPr/>
          <p:nvPr/>
        </p:nvSpPr>
        <p:spPr>
          <a:xfrm>
            <a:off x="9291935" y="4064415"/>
            <a:ext cx="1018892" cy="23552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78BEAB46-68C4-8E5F-56D8-1D2F9A6D2580}"/>
              </a:ext>
            </a:extLst>
          </p:cNvPr>
          <p:cNvCxnSpPr>
            <a:stCxn id="7" idx="1"/>
            <a:endCxn id="8" idx="1"/>
          </p:cNvCxnSpPr>
          <p:nvPr/>
        </p:nvCxnSpPr>
        <p:spPr>
          <a:xfrm rot="10800000" flipH="1" flipV="1">
            <a:off x="7767703" y="1933905"/>
            <a:ext cx="79372" cy="2248274"/>
          </a:xfrm>
          <a:prstGeom prst="bentConnector3">
            <a:avLst>
              <a:gd name="adj1" fmla="val -288011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4E255A-C204-D1D8-B049-FADF09B34B57}"/>
              </a:ext>
            </a:extLst>
          </p:cNvPr>
          <p:cNvSpPr txBox="1"/>
          <p:nvPr/>
        </p:nvSpPr>
        <p:spPr>
          <a:xfrm>
            <a:off x="7767702" y="5844712"/>
            <a:ext cx="3810659" cy="37766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1200" dirty="0">
                <a:solidFill>
                  <a:schemeClr val="accent6"/>
                </a:solidFill>
                <a:latin typeface="Hornet" pitchFamily="2" charset="77"/>
              </a:rPr>
              <a:t>Dangerous: </a:t>
            </a:r>
            <a:r>
              <a:rPr lang="en-DE" sz="1200" dirty="0">
                <a:solidFill>
                  <a:schemeClr val="bg1"/>
                </a:solidFill>
                <a:latin typeface="Hornet" pitchFamily="2" charset="77"/>
              </a:rPr>
              <a:t>Words frequently used in financial fraud.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4AC18E-6866-8584-93C0-3FB9A69922EE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265976" y="5072969"/>
            <a:ext cx="0" cy="77174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3728F8-FDA3-E5F0-C918-701DB5B5F3DF}"/>
              </a:ext>
            </a:extLst>
          </p:cNvPr>
          <p:cNvCxnSpPr/>
          <p:nvPr/>
        </p:nvCxnSpPr>
        <p:spPr>
          <a:xfrm>
            <a:off x="9841066" y="4299942"/>
            <a:ext cx="11034" cy="154477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99342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Emerging Phishing Campaigns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6F9EF7-1755-7FFE-21E0-F624BFAC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248" y="1719760"/>
            <a:ext cx="9631832" cy="5138240"/>
          </a:xfrm>
        </p:spPr>
        <p:txBody>
          <a:bodyPr/>
          <a:lstStyle/>
          <a:p>
            <a:pPr marL="0" indent="0">
              <a:buNone/>
            </a:pPr>
            <a:r>
              <a:rPr lang="en-DE" dirty="0">
                <a:solidFill>
                  <a:schemeClr val="bg1"/>
                </a:solidFill>
              </a:rPr>
              <a:t>Keep detection models up-to-date with continous learning from various sources:</a:t>
            </a:r>
          </a:p>
          <a:p>
            <a:pPr marL="342900" indent="-342900"/>
            <a:r>
              <a:rPr lang="en-GB" dirty="0">
                <a:solidFill>
                  <a:schemeClr val="bg1"/>
                </a:solidFill>
              </a:rPr>
              <a:t>User feedback helps in active learning, improving false positive and negative rates</a:t>
            </a:r>
          </a:p>
          <a:p>
            <a:pPr marL="342900" indent="-342900"/>
            <a:r>
              <a:rPr lang="en-GB" dirty="0">
                <a:solidFill>
                  <a:schemeClr val="bg1"/>
                </a:solidFill>
              </a:rPr>
              <a:t>Honeypots simulate target systems to attract and </a:t>
            </a:r>
            <a:r>
              <a:rPr lang="en-GB" dirty="0" err="1">
                <a:solidFill>
                  <a:schemeClr val="bg1"/>
                </a:solidFill>
              </a:rPr>
              <a:t>analyze</a:t>
            </a:r>
            <a:r>
              <a:rPr lang="en-GB" dirty="0">
                <a:solidFill>
                  <a:schemeClr val="bg1"/>
                </a:solidFill>
              </a:rPr>
              <a:t> attacks, providing valuable training data</a:t>
            </a:r>
          </a:p>
          <a:p>
            <a:pPr marL="342900" indent="-342900"/>
            <a:r>
              <a:rPr lang="en-GB" dirty="0">
                <a:solidFill>
                  <a:schemeClr val="bg1"/>
                </a:solidFill>
              </a:rPr>
              <a:t>Other data sources like threat intelligence feeds and public incident reports also help to improve model accuracy</a:t>
            </a:r>
          </a:p>
          <a:p>
            <a:pPr marL="342900" indent="-342900"/>
            <a:r>
              <a:rPr lang="en-GB" dirty="0">
                <a:solidFill>
                  <a:schemeClr val="bg1"/>
                </a:solidFill>
              </a:rPr>
              <a:t>This multipronged approach helps the model continually adapt to the rapidly evolving threat landscape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26D70D-1E13-F527-BCFF-8E4D84309B32}"/>
              </a:ext>
            </a:extLst>
          </p:cNvPr>
          <p:cNvSpPr txBox="1">
            <a:spLocks/>
          </p:cNvSpPr>
          <p:nvPr/>
        </p:nvSpPr>
        <p:spPr>
          <a:xfrm>
            <a:off x="2311248" y="635621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bg1"/>
                </a:solidFill>
              </a:rPr>
              <a:t>User feedback, honeypots, and continuous learning</a:t>
            </a:r>
            <a:endParaRPr lang="en-DE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F2A81A-954E-1722-2E6C-973C3B797901}"/>
              </a:ext>
            </a:extLst>
          </p:cNvPr>
          <p:cNvSpPr txBox="1"/>
          <p:nvPr/>
        </p:nvSpPr>
        <p:spPr>
          <a:xfrm>
            <a:off x="2311248" y="5463197"/>
            <a:ext cx="918556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DE" sz="2400" dirty="0">
                <a:solidFill>
                  <a:schemeClr val="tx2"/>
                </a:solidFill>
                <a:latin typeface="Hornet" pitchFamily="2" charset="77"/>
              </a:rPr>
              <a:t>Continous learning is critical for the success of AI augmented security solutions!</a:t>
            </a:r>
          </a:p>
        </p:txBody>
      </p:sp>
    </p:spTree>
    <p:extLst>
      <p:ext uri="{BB962C8B-B14F-4D97-AF65-F5344CB8AC3E}">
        <p14:creationId xmlns:p14="http://schemas.microsoft.com/office/powerpoint/2010/main" val="42949630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E39BB-D0FA-8110-56CC-269846E2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62" y="675377"/>
            <a:ext cx="7918675" cy="411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A6E827-AA5A-20BE-2366-9096A8EF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73" y="5059548"/>
            <a:ext cx="10484754" cy="81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725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3237-90D0-C7AF-2C89-5E64DAF8EC86}"/>
              </a:ext>
            </a:extLst>
          </p:cNvPr>
          <p:cNvSpPr txBox="1">
            <a:spLocks/>
          </p:cNvSpPr>
          <p:nvPr/>
        </p:nvSpPr>
        <p:spPr>
          <a:xfrm>
            <a:off x="4145353" y="434509"/>
            <a:ext cx="3901293" cy="90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GIFT CARD GIVEAWAY</a:t>
            </a:r>
            <a:endParaRPr lang="en-DE" dirty="0"/>
          </a:p>
        </p:txBody>
      </p:sp>
      <p:pic>
        <p:nvPicPr>
          <p:cNvPr id="4" name="Graphic 3" descr="Ticket with solid fill">
            <a:extLst>
              <a:ext uri="{FF2B5EF4-FFF2-40B4-BE49-F238E27FC236}">
                <a16:creationId xmlns:a16="http://schemas.microsoft.com/office/drawing/2014/main" id="{52BF4D22-3023-11EC-54B4-C727E69A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1122" y="2561664"/>
            <a:ext cx="2729753" cy="27297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A6AB78-81C2-9C07-39A5-D4BE1A4CED0C}"/>
              </a:ext>
            </a:extLst>
          </p:cNvPr>
          <p:cNvGrpSpPr/>
          <p:nvPr/>
        </p:nvGrpSpPr>
        <p:grpSpPr>
          <a:xfrm>
            <a:off x="5183130" y="1828800"/>
            <a:ext cx="1825735" cy="914400"/>
            <a:chOff x="5053029" y="1815353"/>
            <a:chExt cx="1825735" cy="914400"/>
          </a:xfrm>
        </p:grpSpPr>
        <p:pic>
          <p:nvPicPr>
            <p:cNvPr id="6" name="Graphic 5" descr="Dollar with solid fill">
              <a:extLst>
                <a:ext uri="{FF2B5EF4-FFF2-40B4-BE49-F238E27FC236}">
                  <a16:creationId xmlns:a16="http://schemas.microsoft.com/office/drawing/2014/main" id="{84BAC514-8553-E894-4872-4FC832C0C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53029" y="1815353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Dollar with solid fill">
              <a:extLst>
                <a:ext uri="{FF2B5EF4-FFF2-40B4-BE49-F238E27FC236}">
                  <a16:creationId xmlns:a16="http://schemas.microsoft.com/office/drawing/2014/main" id="{0B93A12C-6BBE-FDE9-7078-FEE164D6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07164" y="1815353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Dollar with solid fill">
              <a:extLst>
                <a:ext uri="{FF2B5EF4-FFF2-40B4-BE49-F238E27FC236}">
                  <a16:creationId xmlns:a16="http://schemas.microsoft.com/office/drawing/2014/main" id="{2134589C-F64D-6FCE-CFAD-74775166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4364" y="1815353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B651C6-56D8-FD5E-49FD-697F85523363}"/>
              </a:ext>
            </a:extLst>
          </p:cNvPr>
          <p:cNvSpPr txBox="1"/>
          <p:nvPr/>
        </p:nvSpPr>
        <p:spPr>
          <a:xfrm>
            <a:off x="1838470" y="1154327"/>
            <a:ext cx="9426389" cy="85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US" sz="2800" dirty="0">
                <a:solidFill>
                  <a:schemeClr val="bg1"/>
                </a:solidFill>
                <a:effectLst/>
                <a:latin typeface="Avenir Medium" panose="02000503020000020003" pitchFamily="2" charset="0"/>
              </a:rPr>
              <a:t>Name one advantage that AI Provides for Blue Teams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US" sz="1900" dirty="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5C3B9-C887-8080-56F4-D7D39C66E994}"/>
              </a:ext>
            </a:extLst>
          </p:cNvPr>
          <p:cNvSpPr txBox="1"/>
          <p:nvPr/>
        </p:nvSpPr>
        <p:spPr>
          <a:xfrm>
            <a:off x="559111" y="5224952"/>
            <a:ext cx="11070707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</a:rPr>
              <a:t>Name the </a:t>
            </a:r>
            <a:r>
              <a:rPr lang="en-US" sz="2800" dirty="0" err="1">
                <a:solidFill>
                  <a:schemeClr val="bg1"/>
                </a:solidFill>
                <a:latin typeface="Avenir Medium" panose="02000503020000020003" pitchFamily="2" charset="0"/>
              </a:rPr>
              <a:t>ChatGPT</a:t>
            </a: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</a:rPr>
              <a:t> Jailbreak Method discussed during the webinar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US" sz="1900" dirty="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D429A-7434-6900-0F61-72D6D94CDECF}"/>
              </a:ext>
            </a:extLst>
          </p:cNvPr>
          <p:cNvSpPr txBox="1"/>
          <p:nvPr/>
        </p:nvSpPr>
        <p:spPr>
          <a:xfrm>
            <a:off x="2203429" y="1136593"/>
            <a:ext cx="9426389" cy="85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en-US" sz="2800" dirty="0">
                <a:solidFill>
                  <a:schemeClr val="bg1"/>
                </a:solidFill>
                <a:effectLst/>
                <a:latin typeface="Avenir Medium" panose="02000503020000020003" pitchFamily="2" charset="0"/>
              </a:rPr>
              <a:t>Name one </a:t>
            </a:r>
            <a:r>
              <a:rPr lang="en-US" sz="2800" dirty="0" err="1">
                <a:solidFill>
                  <a:schemeClr val="bg1"/>
                </a:solidFill>
                <a:effectLst/>
                <a:latin typeface="Avenir Medium" panose="02000503020000020003" pitchFamily="2" charset="0"/>
              </a:rPr>
              <a:t>Hornetsecurity</a:t>
            </a:r>
            <a:r>
              <a:rPr lang="en-US" sz="2800" dirty="0">
                <a:solidFill>
                  <a:schemeClr val="bg1"/>
                </a:solidFill>
                <a:effectLst/>
                <a:latin typeface="Avenir Medium" panose="02000503020000020003" pitchFamily="2" charset="0"/>
              </a:rPr>
              <a:t> feature that Utilizes AI</a:t>
            </a:r>
          </a:p>
          <a:p>
            <a:pPr algn="l">
              <a:lnSpc>
                <a:spcPts val="2600"/>
              </a:lnSpc>
              <a:spcBef>
                <a:spcPts val="1000"/>
              </a:spcBef>
              <a:buSzPct val="90000"/>
            </a:pPr>
            <a:endParaRPr lang="en-US" sz="1900" dirty="0">
              <a:solidFill>
                <a:schemeClr val="bg1"/>
              </a:solidFill>
              <a:latin typeface="Horne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99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0449-C180-9090-726E-BAB4F73B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HORNETSECURITY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38C5-4DB0-3428-992F-E6AEB075A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THE SECURITY LAB</a:t>
            </a:r>
          </a:p>
        </p:txBody>
      </p:sp>
    </p:spTree>
    <p:extLst>
      <p:ext uri="{BB962C8B-B14F-4D97-AF65-F5344CB8AC3E}">
        <p14:creationId xmlns:p14="http://schemas.microsoft.com/office/powerpoint/2010/main" val="116134294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401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2600" y="1619999"/>
            <a:ext cx="4380598" cy="487800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9080" y="2660132"/>
            <a:ext cx="6249035" cy="5161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pc="-10" dirty="0">
                <a:latin typeface="Hornet SemiBold" pitchFamily="2" charset="0"/>
              </a:rPr>
              <a:t>QUESTION</a:t>
            </a:r>
            <a:r>
              <a:rPr lang="en-US" spc="-10" dirty="0">
                <a:latin typeface="Hornet SemiBold" pitchFamily="2" charset="0"/>
              </a:rPr>
              <a:t>S?</a:t>
            </a:r>
            <a:endParaRPr spc="-10" dirty="0">
              <a:latin typeface="Hornet SemiBold" pitchFamily="2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24799" y="4953000"/>
            <a:ext cx="3418693" cy="1039960"/>
            <a:chOff x="3097509" y="4767919"/>
            <a:chExt cx="4057015" cy="1039960"/>
          </a:xfrm>
        </p:grpSpPr>
        <p:sp>
          <p:nvSpPr>
            <p:cNvPr id="5" name="object 5"/>
            <p:cNvSpPr/>
            <p:nvPr/>
          </p:nvSpPr>
          <p:spPr>
            <a:xfrm>
              <a:off x="3097509" y="4769019"/>
              <a:ext cx="4057015" cy="1038860"/>
            </a:xfrm>
            <a:custGeom>
              <a:avLst/>
              <a:gdLst/>
              <a:ahLst/>
              <a:cxnLst/>
              <a:rect l="l" t="t" r="r" b="b"/>
              <a:pathLst>
                <a:path w="4057015" h="1038860">
                  <a:moveTo>
                    <a:pt x="3832555" y="0"/>
                  </a:moveTo>
                  <a:lnTo>
                    <a:pt x="165315" y="288620"/>
                  </a:lnTo>
                  <a:lnTo>
                    <a:pt x="118114" y="298783"/>
                  </a:lnTo>
                  <a:lnTo>
                    <a:pt x="76671" y="320246"/>
                  </a:lnTo>
                  <a:lnTo>
                    <a:pt x="42562" y="351164"/>
                  </a:lnTo>
                  <a:lnTo>
                    <a:pt x="17363" y="389691"/>
                  </a:lnTo>
                  <a:lnTo>
                    <a:pt x="2650" y="433982"/>
                  </a:lnTo>
                  <a:lnTo>
                    <a:pt x="0" y="482193"/>
                  </a:lnTo>
                  <a:lnTo>
                    <a:pt x="30746" y="872947"/>
                  </a:lnTo>
                  <a:lnTo>
                    <a:pt x="40910" y="920144"/>
                  </a:lnTo>
                  <a:lnTo>
                    <a:pt x="62373" y="961586"/>
                  </a:lnTo>
                  <a:lnTo>
                    <a:pt x="93291" y="995695"/>
                  </a:lnTo>
                  <a:lnTo>
                    <a:pt x="131818" y="1020896"/>
                  </a:lnTo>
                  <a:lnTo>
                    <a:pt x="176109" y="1035611"/>
                  </a:lnTo>
                  <a:lnTo>
                    <a:pt x="224320" y="1038263"/>
                  </a:lnTo>
                  <a:lnTo>
                    <a:pt x="3891546" y="749655"/>
                  </a:lnTo>
                  <a:lnTo>
                    <a:pt x="3938748" y="739491"/>
                  </a:lnTo>
                  <a:lnTo>
                    <a:pt x="3980191" y="718026"/>
                  </a:lnTo>
                  <a:lnTo>
                    <a:pt x="4014301" y="687106"/>
                  </a:lnTo>
                  <a:lnTo>
                    <a:pt x="4039502" y="648578"/>
                  </a:lnTo>
                  <a:lnTo>
                    <a:pt x="4054219" y="604288"/>
                  </a:lnTo>
                  <a:lnTo>
                    <a:pt x="4056875" y="556082"/>
                  </a:lnTo>
                  <a:lnTo>
                    <a:pt x="4026115" y="165328"/>
                  </a:lnTo>
                  <a:lnTo>
                    <a:pt x="4015952" y="118127"/>
                  </a:lnTo>
                  <a:lnTo>
                    <a:pt x="3994489" y="76683"/>
                  </a:lnTo>
                  <a:lnTo>
                    <a:pt x="3963573" y="42573"/>
                  </a:lnTo>
                  <a:lnTo>
                    <a:pt x="3925048" y="17372"/>
                  </a:lnTo>
                  <a:lnTo>
                    <a:pt x="3880760" y="2656"/>
                  </a:lnTo>
                  <a:lnTo>
                    <a:pt x="3832555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097509" y="4767919"/>
              <a:ext cx="4054475" cy="1028700"/>
            </a:xfrm>
            <a:custGeom>
              <a:avLst/>
              <a:gdLst/>
              <a:ahLst/>
              <a:cxnLst/>
              <a:rect l="l" t="t" r="r" b="b"/>
              <a:pathLst>
                <a:path w="4054475" h="1028700">
                  <a:moveTo>
                    <a:pt x="165328" y="288442"/>
                  </a:moveTo>
                  <a:lnTo>
                    <a:pt x="118127" y="298605"/>
                  </a:lnTo>
                  <a:lnTo>
                    <a:pt x="76683" y="320068"/>
                  </a:lnTo>
                  <a:lnTo>
                    <a:pt x="42573" y="350985"/>
                  </a:lnTo>
                  <a:lnTo>
                    <a:pt x="17372" y="389509"/>
                  </a:lnTo>
                  <a:lnTo>
                    <a:pt x="2656" y="433797"/>
                  </a:lnTo>
                  <a:lnTo>
                    <a:pt x="0" y="482003"/>
                  </a:lnTo>
                  <a:lnTo>
                    <a:pt x="29972" y="862812"/>
                  </a:lnTo>
                  <a:lnTo>
                    <a:pt x="40135" y="910008"/>
                  </a:lnTo>
                  <a:lnTo>
                    <a:pt x="61598" y="951448"/>
                  </a:lnTo>
                  <a:lnTo>
                    <a:pt x="92516" y="985556"/>
                  </a:lnTo>
                  <a:lnTo>
                    <a:pt x="131043" y="1010756"/>
                  </a:lnTo>
                  <a:lnTo>
                    <a:pt x="175334" y="1025472"/>
                  </a:lnTo>
                  <a:lnTo>
                    <a:pt x="223545" y="1028128"/>
                  </a:lnTo>
                  <a:lnTo>
                    <a:pt x="3888613" y="739686"/>
                  </a:lnTo>
                  <a:lnTo>
                    <a:pt x="3935809" y="729522"/>
                  </a:lnTo>
                  <a:lnTo>
                    <a:pt x="3977249" y="708059"/>
                  </a:lnTo>
                  <a:lnTo>
                    <a:pt x="4011356" y="677141"/>
                  </a:lnTo>
                  <a:lnTo>
                    <a:pt x="4036556" y="638614"/>
                  </a:lnTo>
                  <a:lnTo>
                    <a:pt x="4051272" y="594323"/>
                  </a:lnTo>
                  <a:lnTo>
                    <a:pt x="4053928" y="546112"/>
                  </a:lnTo>
                  <a:lnTo>
                    <a:pt x="4023956" y="165315"/>
                  </a:lnTo>
                  <a:lnTo>
                    <a:pt x="4013793" y="118119"/>
                  </a:lnTo>
                  <a:lnTo>
                    <a:pt x="3992330" y="76679"/>
                  </a:lnTo>
                  <a:lnTo>
                    <a:pt x="3961414" y="42571"/>
                  </a:lnTo>
                  <a:lnTo>
                    <a:pt x="3922889" y="17372"/>
                  </a:lnTo>
                  <a:lnTo>
                    <a:pt x="3878601" y="2656"/>
                  </a:lnTo>
                  <a:lnTo>
                    <a:pt x="3830396" y="0"/>
                  </a:lnTo>
                  <a:lnTo>
                    <a:pt x="165328" y="288442"/>
                  </a:lnTo>
                  <a:close/>
                </a:path>
              </a:pathLst>
            </a:custGeom>
            <a:ln w="12700">
              <a:solidFill>
                <a:srgbClr val="ED097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 rot="21255180">
            <a:off x="8213098" y="5305207"/>
            <a:ext cx="3117860" cy="364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-30" normalizeH="0" baseline="-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U</a:t>
            </a:r>
            <a:r>
              <a:rPr kumimoji="0" sz="4200" b="1" i="0" u="none" strike="noStrike" kern="0" cap="none" spc="-187" normalizeH="0" baseline="-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HAZ</a:t>
            </a:r>
            <a:r>
              <a:rPr kumimoji="0" sz="2800" b="1" i="0" u="none" strike="noStrike" kern="0" cap="none" spc="-12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QUEST</a:t>
            </a:r>
            <a:r>
              <a:rPr kumimoji="0" sz="4200" b="1" i="0" u="none" strike="noStrike" kern="0" cap="none" spc="-15" normalizeH="0" baseline="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ea typeface="+mn-ea"/>
                <a:cs typeface="Hornet"/>
              </a:rPr>
              <a:t>ION?</a:t>
            </a:r>
            <a:endParaRPr kumimoji="0" sz="4200" b="1" i="0" u="none" strike="noStrike" kern="0" cap="none" spc="0" normalizeH="0" baseline="198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ornet SemiBold" pitchFamily="2" charset="0"/>
              <a:ea typeface="+mn-ea"/>
              <a:cs typeface="Horne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E92855E-EE20-4642-A5D4-D54946C6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EXPERT IN EMAIL CLOUD SECURITY, COMPLIANCE AND BACKUP</a:t>
            </a:r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5457E96-58AF-48F8-856C-3F6CCA0ED067}"/>
              </a:ext>
            </a:extLst>
          </p:cNvPr>
          <p:cNvGrpSpPr/>
          <p:nvPr/>
        </p:nvGrpSpPr>
        <p:grpSpPr>
          <a:xfrm>
            <a:off x="3236459" y="2121517"/>
            <a:ext cx="1724025" cy="1033317"/>
            <a:chOff x="2795588" y="2659955"/>
            <a:chExt cx="1724025" cy="1033317"/>
          </a:xfrm>
        </p:grpSpPr>
        <p:pic>
          <p:nvPicPr>
            <p:cNvPr id="7" name="Grafik 6" descr="Volltreffer mit einfarbiger Füllung">
              <a:extLst>
                <a:ext uri="{FF2B5EF4-FFF2-40B4-BE49-F238E27FC236}">
                  <a16:creationId xmlns:a16="http://schemas.microsoft.com/office/drawing/2014/main" id="{24532097-CE5D-4070-BE48-15522417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74331" y="2659955"/>
              <a:ext cx="576064" cy="576064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3AAE6DC-E2AB-4D98-9F8F-57D0FAD7CE0E}"/>
                </a:ext>
              </a:extLst>
            </p:cNvPr>
            <p:cNvSpPr txBox="1"/>
            <p:nvPr/>
          </p:nvSpPr>
          <p:spPr>
            <a:xfrm>
              <a:off x="2795588" y="3294958"/>
              <a:ext cx="1724025" cy="39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MISSION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DB1F469-E9A5-4EB9-86BD-D3EA36626136}"/>
              </a:ext>
            </a:extLst>
          </p:cNvPr>
          <p:cNvGrpSpPr/>
          <p:nvPr/>
        </p:nvGrpSpPr>
        <p:grpSpPr>
          <a:xfrm>
            <a:off x="6369060" y="2066809"/>
            <a:ext cx="1641005" cy="1073937"/>
            <a:chOff x="5845301" y="2592574"/>
            <a:chExt cx="1641005" cy="1073937"/>
          </a:xfrm>
        </p:grpSpPr>
        <p:pic>
          <p:nvPicPr>
            <p:cNvPr id="8" name="Grafik 7" descr="Auge mit einfarbiger Füllung">
              <a:extLst>
                <a:ext uri="{FF2B5EF4-FFF2-40B4-BE49-F238E27FC236}">
                  <a16:creationId xmlns:a16="http://schemas.microsoft.com/office/drawing/2014/main" id="{E806C3D5-9D95-43AD-8C14-44C3F1747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44431" y="2592574"/>
              <a:ext cx="712992" cy="71299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1DAC4BB-EBF6-4191-A001-9B17169E11D7}"/>
                </a:ext>
              </a:extLst>
            </p:cNvPr>
            <p:cNvSpPr txBox="1"/>
            <p:nvPr/>
          </p:nvSpPr>
          <p:spPr>
            <a:xfrm>
              <a:off x="5845301" y="3268517"/>
              <a:ext cx="1641005" cy="39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VISION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E979126-B9CB-4BB2-BBC6-729EB641C3A9}"/>
              </a:ext>
            </a:extLst>
          </p:cNvPr>
          <p:cNvGrpSpPr/>
          <p:nvPr/>
        </p:nvGrpSpPr>
        <p:grpSpPr>
          <a:xfrm>
            <a:off x="9418641" y="2007214"/>
            <a:ext cx="1864517" cy="1307483"/>
            <a:chOff x="9077782" y="2710014"/>
            <a:chExt cx="1864517" cy="1307483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B64E449-CC63-4A42-B461-524359D5BD78}"/>
                </a:ext>
              </a:extLst>
            </p:cNvPr>
            <p:cNvGrpSpPr/>
            <p:nvPr/>
          </p:nvGrpSpPr>
          <p:grpSpPr>
            <a:xfrm>
              <a:off x="9451461" y="2710014"/>
              <a:ext cx="1071004" cy="512423"/>
              <a:chOff x="9451461" y="2710014"/>
              <a:chExt cx="1071004" cy="512423"/>
            </a:xfrm>
          </p:grpSpPr>
          <p:pic>
            <p:nvPicPr>
              <p:cNvPr id="9" name="Grafik 8" descr="Dollar mit einfarbiger Füllung">
                <a:extLst>
                  <a:ext uri="{FF2B5EF4-FFF2-40B4-BE49-F238E27FC236}">
                    <a16:creationId xmlns:a16="http://schemas.microsoft.com/office/drawing/2014/main" id="{6A123AB2-52C2-4E41-A76C-E32BB89CB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451461" y="2710014"/>
                <a:ext cx="558581" cy="509157"/>
              </a:xfrm>
              <a:prstGeom prst="rect">
                <a:avLst/>
              </a:prstGeom>
            </p:spPr>
          </p:pic>
          <p:pic>
            <p:nvPicPr>
              <p:cNvPr id="10" name="Grafik 9" descr="Daumen hoch-Zeichen mit einfarbiger Füllung">
                <a:extLst>
                  <a:ext uri="{FF2B5EF4-FFF2-40B4-BE49-F238E27FC236}">
                    <a16:creationId xmlns:a16="http://schemas.microsoft.com/office/drawing/2014/main" id="{EC9A8600-7EFF-4B3D-885E-A56707B3E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010042" y="2710014"/>
                <a:ext cx="512423" cy="512423"/>
              </a:xfrm>
              <a:prstGeom prst="rect">
                <a:avLst/>
              </a:prstGeom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20996D-B958-4679-8355-0DEE9605945E}"/>
                </a:ext>
              </a:extLst>
            </p:cNvPr>
            <p:cNvSpPr txBox="1"/>
            <p:nvPr/>
          </p:nvSpPr>
          <p:spPr>
            <a:xfrm>
              <a:off x="9077782" y="3286078"/>
              <a:ext cx="1864517" cy="73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VALUE PROPOSITION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B26219B8-81E0-4871-AF57-1D55A442E7C1}"/>
              </a:ext>
            </a:extLst>
          </p:cNvPr>
          <p:cNvSpPr txBox="1"/>
          <p:nvPr/>
        </p:nvSpPr>
        <p:spPr>
          <a:xfrm>
            <a:off x="2624477" y="3460193"/>
            <a:ext cx="2947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 pitchFamily="2" charset="77"/>
              </a:rPr>
              <a:t>"We empower companies and organizations of all sizes to focus on their core business by protecting email communications, securing data, and ensuring business continuity and compliance with next-generation cloud-based solutions."</a:t>
            </a:r>
            <a:endParaRPr lang="de-DE" sz="140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A8E06F4-E637-4B5E-8332-AA313795CD2E}"/>
              </a:ext>
            </a:extLst>
          </p:cNvPr>
          <p:cNvSpPr txBox="1"/>
          <p:nvPr/>
        </p:nvSpPr>
        <p:spPr>
          <a:xfrm>
            <a:off x="6000768" y="3460193"/>
            <a:ext cx="24478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 pitchFamily="2" charset="77"/>
              </a:rPr>
              <a:t>“Hornetsecurity will be the guardian of companies worldwide that use Microsoft 365. We protect their data and ensure business continuity. For a safer 365 world!”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13C40C-7402-42F6-97CA-C4728E91E481}"/>
              </a:ext>
            </a:extLst>
          </p:cNvPr>
          <p:cNvSpPr txBox="1"/>
          <p:nvPr/>
        </p:nvSpPr>
        <p:spPr>
          <a:xfrm>
            <a:off x="9126982" y="3460193"/>
            <a:ext cx="2447836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/>
              </a:rPr>
              <a:t>"We offer the most comprehensive cloud security solution for Microsoft 365 on the market, including email security, compliance and backup."</a:t>
            </a:r>
            <a:endParaRPr lang="en-US" sz="1400">
              <a:solidFill>
                <a:schemeClr val="bg1"/>
              </a:solidFill>
              <a:latin typeface="Horne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75961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25F7A-41EE-4B31-81F4-7C2C6FD8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60638" y="192088"/>
            <a:ext cx="9631362" cy="906462"/>
          </a:xfrm>
          <a:prstGeom prst="rect">
            <a:avLst/>
          </a:prstGeom>
        </p:spPr>
        <p:txBody>
          <a:bodyPr/>
          <a:lstStyle/>
          <a:p>
            <a:r>
              <a:rPr lang="de-DE"/>
              <a:t>HOW IT ALL STARTED – OUR STORY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9A7B60-6E53-9F46-B0A4-8EB54957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2" y="1930400"/>
            <a:ext cx="11588623" cy="32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14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942A5A6-9213-457D-A6F1-F58971B5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ornet SemiBold"/>
              </a:rPr>
              <a:t>HORNETSECURITY SECURITY LAB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9F9A42-1751-1D42-8B63-88DBA81E1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248" y="1527298"/>
            <a:ext cx="5545792" cy="46195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23850">
              <a:lnSpc>
                <a:spcPct val="110000"/>
              </a:lnSpc>
            </a:pPr>
            <a:r>
              <a:rPr lang="en-US">
                <a:latin typeface="Hornet"/>
              </a:rPr>
              <a:t>International team of developers and​ IT security specialists</a:t>
            </a:r>
          </a:p>
          <a:p>
            <a:pPr indent="-323850">
              <a:lnSpc>
                <a:spcPct val="110000"/>
              </a:lnSpc>
            </a:pPr>
            <a:r>
              <a:rPr lang="de-DE">
                <a:latin typeface="Hornet"/>
              </a:rPr>
              <a:t>24/7 </a:t>
            </a:r>
            <a:r>
              <a:rPr lang="en-US">
                <a:latin typeface="Hornet"/>
              </a:rPr>
              <a:t>monitoring of detection mechanisms </a:t>
            </a:r>
            <a:endParaRPr lang="en-US"/>
          </a:p>
          <a:p>
            <a:pPr indent="-323850">
              <a:lnSpc>
                <a:spcPct val="110000"/>
              </a:lnSpc>
            </a:pPr>
            <a:r>
              <a:rPr lang="de-DE" err="1">
                <a:latin typeface="Hornet"/>
              </a:rPr>
              <a:t>Exclusive</a:t>
            </a:r>
            <a:r>
              <a:rPr lang="de-DE">
                <a:latin typeface="Hornet"/>
              </a:rPr>
              <a:t> </a:t>
            </a:r>
            <a:r>
              <a:rPr lang="de-DE" err="1">
                <a:latin typeface="Hornet"/>
              </a:rPr>
              <a:t>facts</a:t>
            </a:r>
            <a:r>
              <a:rPr lang="de-DE">
                <a:latin typeface="Hornet"/>
              </a:rPr>
              <a:t> &amp; </a:t>
            </a:r>
            <a:r>
              <a:rPr lang="de-DE" err="1">
                <a:latin typeface="Hornet"/>
              </a:rPr>
              <a:t>figures</a:t>
            </a:r>
            <a:r>
              <a:rPr lang="de-DE">
                <a:latin typeface="Hornet"/>
              </a:rPr>
              <a:t> (</a:t>
            </a:r>
            <a:r>
              <a:rPr lang="de-DE" err="1">
                <a:latin typeface="Hornet"/>
              </a:rPr>
              <a:t>average</a:t>
            </a:r>
            <a:r>
              <a:rPr lang="de-DE">
                <a:latin typeface="Hornet"/>
              </a:rPr>
              <a:t>):</a:t>
            </a:r>
          </a:p>
          <a:p>
            <a:pPr lvl="1" indent="-305435">
              <a:lnSpc>
                <a:spcPct val="110000"/>
              </a:lnSpc>
            </a:pPr>
            <a:r>
              <a:rPr lang="en-US">
                <a:latin typeface="Hornet"/>
              </a:rPr>
              <a:t>33120 new email-based threats observed on an average day​</a:t>
            </a:r>
          </a:p>
          <a:p>
            <a:pPr lvl="1" indent="-305435">
              <a:lnSpc>
                <a:spcPct val="110000"/>
              </a:lnSpc>
            </a:pPr>
            <a:r>
              <a:rPr lang="en-US">
                <a:latin typeface="Hornet"/>
              </a:rPr>
              <a:t>12996 ransomware attacks per hour​</a:t>
            </a:r>
          </a:p>
          <a:p>
            <a:pPr lvl="1" indent="-305435">
              <a:lnSpc>
                <a:spcPct val="110000"/>
              </a:lnSpc>
            </a:pPr>
            <a:r>
              <a:rPr lang="en-US">
                <a:latin typeface="Hornet"/>
              </a:rPr>
              <a:t>361 "sophisticated" phishing attacks per minute​</a:t>
            </a:r>
          </a:p>
          <a:p>
            <a:pPr lvl="1" indent="-305435">
              <a:lnSpc>
                <a:spcPct val="110000"/>
              </a:lnSpc>
            </a:pPr>
            <a:r>
              <a:rPr lang="en-US">
                <a:latin typeface="Hornet"/>
              </a:rPr>
              <a:t>8 multi-vector (phone, email) fraud attacks per minute</a:t>
            </a:r>
            <a:endParaRPr lang="de-DE">
              <a:latin typeface="Horne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29608-046E-3E40-9EEF-7A996E41855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de-DE"/>
              <a:t> 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5D9C6FF-9172-4CAB-8251-1248B0FDE746}"/>
              </a:ext>
            </a:extLst>
          </p:cNvPr>
          <p:cNvSpPr txBox="1">
            <a:spLocks/>
          </p:cNvSpPr>
          <p:nvPr/>
        </p:nvSpPr>
        <p:spPr>
          <a:xfrm>
            <a:off x="7995583" y="6143944"/>
            <a:ext cx="4067272" cy="62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324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b="0" i="0" kern="1200">
                <a:solidFill>
                  <a:schemeClr val="tx2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306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0250">
              <a:lnSpc>
                <a:spcPct val="100000"/>
              </a:lnSpc>
              <a:buNone/>
            </a:pPr>
            <a:r>
              <a:rPr lang="de-DE" sz="1300">
                <a:solidFill>
                  <a:schemeClr val="bg1"/>
                </a:solidFill>
              </a:rPr>
              <a:t>Fig. 1 &amp; 2: </a:t>
            </a:r>
            <a:r>
              <a:rPr lang="en-US" sz="1300">
                <a:solidFill>
                  <a:schemeClr val="bg1"/>
                </a:solidFill>
              </a:rPr>
              <a:t>Graphs of various email threats reported by the Hornetsecurity Security Lab</a:t>
            </a:r>
            <a:endParaRPr lang="de-DE" sz="1300">
              <a:solidFill>
                <a:schemeClr val="bg1"/>
              </a:solidFill>
            </a:endParaRPr>
          </a:p>
          <a:p>
            <a:pPr lvl="1"/>
            <a:endParaRPr lang="de-DE"/>
          </a:p>
          <a:p>
            <a:pPr lvl="1"/>
            <a:endParaRPr lang="de-DE"/>
          </a:p>
          <a:p>
            <a:pPr marL="436950" lvl="1" indent="0">
              <a:buFontTx/>
              <a:buNone/>
            </a:pPr>
            <a:endParaRPr lang="de-DE"/>
          </a:p>
          <a:p>
            <a:pPr marL="436950" lvl="1" indent="0">
              <a:buFontTx/>
              <a:buNone/>
            </a:pPr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23F5-C014-6429-EB53-D7FF2A936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472" y="1220736"/>
            <a:ext cx="3075785" cy="2387335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4B919-B6E8-27D8-1515-DB093C663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472" y="3711375"/>
            <a:ext cx="3075785" cy="23906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879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3C6E-34E3-9F91-4AE7-05A86CF7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Top Malware Families associated with botnet C&amp;Cs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2CAF8C-67D7-7952-AB2D-823DCFBB19FE}"/>
              </a:ext>
            </a:extLst>
          </p:cNvPr>
          <p:cNvGraphicFramePr>
            <a:graphicFrameLocks noGrp="1"/>
          </p:cNvGraphicFramePr>
          <p:nvPr/>
        </p:nvGraphicFramePr>
        <p:xfrm>
          <a:off x="2469727" y="1519766"/>
          <a:ext cx="931487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479">
                  <a:extLst>
                    <a:ext uri="{9D8B030D-6E8A-4147-A177-3AD203B41FA5}">
                      <a16:colId xmlns:a16="http://schemas.microsoft.com/office/drawing/2014/main" val="1691809449"/>
                    </a:ext>
                  </a:extLst>
                </a:gridCol>
                <a:gridCol w="1552479">
                  <a:extLst>
                    <a:ext uri="{9D8B030D-6E8A-4147-A177-3AD203B41FA5}">
                      <a16:colId xmlns:a16="http://schemas.microsoft.com/office/drawing/2014/main" val="2191472157"/>
                    </a:ext>
                  </a:extLst>
                </a:gridCol>
                <a:gridCol w="1552479">
                  <a:extLst>
                    <a:ext uri="{9D8B030D-6E8A-4147-A177-3AD203B41FA5}">
                      <a16:colId xmlns:a16="http://schemas.microsoft.com/office/drawing/2014/main" val="3840202537"/>
                    </a:ext>
                  </a:extLst>
                </a:gridCol>
                <a:gridCol w="1552479">
                  <a:extLst>
                    <a:ext uri="{9D8B030D-6E8A-4147-A177-3AD203B41FA5}">
                      <a16:colId xmlns:a16="http://schemas.microsoft.com/office/drawing/2014/main" val="810175554"/>
                    </a:ext>
                  </a:extLst>
                </a:gridCol>
                <a:gridCol w="1552479">
                  <a:extLst>
                    <a:ext uri="{9D8B030D-6E8A-4147-A177-3AD203B41FA5}">
                      <a16:colId xmlns:a16="http://schemas.microsoft.com/office/drawing/2014/main" val="139084114"/>
                    </a:ext>
                  </a:extLst>
                </a:gridCol>
                <a:gridCol w="1552479">
                  <a:extLst>
                    <a:ext uri="{9D8B030D-6E8A-4147-A177-3AD203B41FA5}">
                      <a16:colId xmlns:a16="http://schemas.microsoft.com/office/drawing/2014/main" val="4035536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Rank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Malware Family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Count of C&amp;Cs</a:t>
                      </a:r>
                      <a:b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</a:br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Q4 2022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Count of C&amp;Cs</a:t>
                      </a:r>
                      <a:b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</a:br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Q1 2023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b="1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% Change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33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#1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Cobalt Strike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(Commercial) Pentest Framework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2657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2182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-18%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86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#2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QakBot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Backdoor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1020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969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-5%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019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#3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RecordBreaker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Credential Stealer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889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+899%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7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#4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RedLineStealer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Remote Access Trojan (RAT)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497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417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-16%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20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#5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AsyncRAT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Remote Access Trojan (RAT)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380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sz="1400" b="0" i="0">
                          <a:solidFill>
                            <a:schemeClr val="bg1"/>
                          </a:solidFill>
                          <a:latin typeface="Hornet Light" pitchFamily="2" charset="0"/>
                        </a:rPr>
                        <a:t>+322%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5743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9C2C93-1795-949C-54FF-E0C5352A6CD7}"/>
              </a:ext>
            </a:extLst>
          </p:cNvPr>
          <p:cNvSpPr txBox="1"/>
          <p:nvPr/>
        </p:nvSpPr>
        <p:spPr>
          <a:xfrm>
            <a:off x="2390487" y="5177706"/>
            <a:ext cx="9473353" cy="118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>
                <a:solidFill>
                  <a:schemeClr val="bg1"/>
                </a:solidFill>
                <a:latin typeface="Hornet" pitchFamily="2" charset="77"/>
              </a:rPr>
              <a:t>Cobalt Strike remains at the top spot with more than double the number of botnet C&amp;Cs of QakBot at the second spot</a:t>
            </a:r>
          </a:p>
          <a:p>
            <a:pPr marL="342900" indent="-342900" algn="l">
              <a:lnSpc>
                <a:spcPts val="26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DE" sz="1600">
                <a:solidFill>
                  <a:schemeClr val="bg1"/>
                </a:solidFill>
                <a:latin typeface="Hornet" pitchFamily="2" charset="77"/>
              </a:rPr>
              <a:t>Cobalt Strike is a commercial pentest framework that threat actors abuse for malicious intent</a:t>
            </a:r>
          </a:p>
        </p:txBody>
      </p:sp>
    </p:spTree>
    <p:extLst>
      <p:ext uri="{BB962C8B-B14F-4D97-AF65-F5344CB8AC3E}">
        <p14:creationId xmlns:p14="http://schemas.microsoft.com/office/powerpoint/2010/main" val="17071676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0449-C180-9090-726E-BAB4F73B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38C5-4DB0-3428-992F-E6AEB075A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IMPACTING THE CYBERSECURITY SPACE</a:t>
            </a:r>
          </a:p>
        </p:txBody>
      </p:sp>
    </p:spTree>
    <p:extLst>
      <p:ext uri="{BB962C8B-B14F-4D97-AF65-F5344CB8AC3E}">
        <p14:creationId xmlns:p14="http://schemas.microsoft.com/office/powerpoint/2010/main" val="222504705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d alarm light with people on the background">
            <a:extLst>
              <a:ext uri="{FF2B5EF4-FFF2-40B4-BE49-F238E27FC236}">
                <a16:creationId xmlns:a16="http://schemas.microsoft.com/office/drawing/2014/main" id="{102BDEE3-6396-4741-43E5-07033533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11" y="687385"/>
            <a:ext cx="5557953" cy="3705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4F7DEF3-70D0-65D3-D4FB-82624E61E8C5}"/>
              </a:ext>
            </a:extLst>
          </p:cNvPr>
          <p:cNvSpPr txBox="1">
            <a:spLocks/>
          </p:cNvSpPr>
          <p:nvPr/>
        </p:nvSpPr>
        <p:spPr>
          <a:xfrm>
            <a:off x="5290038" y="340093"/>
            <a:ext cx="6901962" cy="90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de-DE" sz="3200" dirty="0"/>
              <a:t>AI-ENABLED ATTACKS ARE HERE!!!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C05AFF-57DC-6133-EDF8-EBBA0ED76F5F}"/>
              </a:ext>
            </a:extLst>
          </p:cNvPr>
          <p:cNvSpPr/>
          <p:nvPr/>
        </p:nvSpPr>
        <p:spPr>
          <a:xfrm rot="20967934">
            <a:off x="3749856" y="3914661"/>
            <a:ext cx="84890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EVERYBODY PANIC!!!!</a:t>
            </a:r>
          </a:p>
        </p:txBody>
      </p:sp>
    </p:spTree>
    <p:extLst>
      <p:ext uri="{BB962C8B-B14F-4D97-AF65-F5344CB8AC3E}">
        <p14:creationId xmlns:p14="http://schemas.microsoft.com/office/powerpoint/2010/main" val="3657913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Hintergrund Master">
  <a:themeElements>
    <a:clrScheme name="HORNET">
      <a:dk1>
        <a:srgbClr val="000000"/>
      </a:dk1>
      <a:lt1>
        <a:srgbClr val="FFFFFF"/>
      </a:lt1>
      <a:dk2>
        <a:srgbClr val="00A3DA"/>
      </a:dk2>
      <a:lt2>
        <a:srgbClr val="D71667"/>
      </a:lt2>
      <a:accent1>
        <a:srgbClr val="008072"/>
      </a:accent1>
      <a:accent2>
        <a:srgbClr val="F2B229"/>
      </a:accent2>
      <a:accent3>
        <a:srgbClr val="9A287C"/>
      </a:accent3>
      <a:accent4>
        <a:srgbClr val="C6D533"/>
      </a:accent4>
      <a:accent5>
        <a:srgbClr val="EB5D0B"/>
      </a:accent5>
      <a:accent6>
        <a:srgbClr val="DA000E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324000" algn="l">
          <a:lnSpc>
            <a:spcPts val="2600"/>
          </a:lnSpc>
          <a:spcBef>
            <a:spcPts val="1000"/>
          </a:spcBef>
          <a:buSzPct val="90000"/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sz="1900" dirty="0">
            <a:solidFill>
              <a:schemeClr val="bg1"/>
            </a:solidFill>
            <a:latin typeface="Horne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8F50676E-0F9D-3B4E-931C-F769440173D3}" vid="{385AEF22-4D99-B041-A3F4-093F734B9F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EE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Hintergrund Master</Template>
  <TotalTime>1863</TotalTime>
  <Words>1815</Words>
  <Application>Microsoft Office PowerPoint</Application>
  <PresentationFormat>Widescreen</PresentationFormat>
  <Paragraphs>216</Paragraphs>
  <Slides>30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Hintergrund Master</vt:lpstr>
      <vt:lpstr>Office Theme</vt:lpstr>
      <vt:lpstr>ChatGPT and AI</vt:lpstr>
      <vt:lpstr>YOUR PRESENTER TODAY</vt:lpstr>
      <vt:lpstr>HORNETSECURITY</vt:lpstr>
      <vt:lpstr>GLOBAL EXPERT IN EMAIL CLOUD SECURITY, COMPLIANCE AND BACKUP</vt:lpstr>
      <vt:lpstr>HOW IT ALL STARTED – OUR STORY</vt:lpstr>
      <vt:lpstr>HORNETSECURITY SECURITY LAB</vt:lpstr>
      <vt:lpstr>Top Malware Families associated with botnet C&amp;Cs</vt:lpstr>
      <vt:lpstr>CHATGPT AND AI</vt:lpstr>
      <vt:lpstr>PowerPoint Presentation</vt:lpstr>
      <vt:lpstr>CHATGPT &amp; CEO-FRAUD</vt:lpstr>
      <vt:lpstr>MALICIOUS CODE</vt:lpstr>
      <vt:lpstr>PowerPoint Presentation</vt:lpstr>
      <vt:lpstr>AI CAN HELP TEACH HOW TO LAUNCH ATTACKS</vt:lpstr>
      <vt:lpstr>THE USE OF AI PROVIDES ANOTHER AVENUE OF ATTACK: AI POISONING ATTACKS</vt:lpstr>
      <vt:lpstr>PowerPoint Presentation</vt:lpstr>
      <vt:lpstr>AI-DRIVEN ATTACKS AREN’T INFALLIBLE</vt:lpstr>
      <vt:lpstr>AI-DRIVEN ATTACKS AREN’T PERFECT</vt:lpstr>
      <vt:lpstr>PowerPoint Presentation</vt:lpstr>
      <vt:lpstr>BLUE TEAM CAN USE AI AS WELL</vt:lpstr>
      <vt:lpstr>AI CAN HELP TEACH HOW TO LAUNCH ATTACKS</vt:lpstr>
      <vt:lpstr>PowerPoint Presentation</vt:lpstr>
      <vt:lpstr>AI AND INCREASED VALUE FROM SECURITY VENDORS</vt:lpstr>
      <vt:lpstr>Emerging Phishing Campaigns</vt:lpstr>
      <vt:lpstr>Emerging Phishing Campaigns</vt:lpstr>
      <vt:lpstr>Emerging Phishing Campaigns</vt:lpstr>
      <vt:lpstr>Emerging Phishing Campaigns</vt:lpstr>
      <vt:lpstr>Emerging Phishing Campaigns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René Striebel</dc:creator>
  <cp:lastModifiedBy>Andy Syrewicze</cp:lastModifiedBy>
  <cp:revision>2</cp:revision>
  <dcterms:created xsi:type="dcterms:W3CDTF">2021-10-13T08:58:53Z</dcterms:created>
  <dcterms:modified xsi:type="dcterms:W3CDTF">2023-08-23T17:19:01Z</dcterms:modified>
</cp:coreProperties>
</file>