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95" r:id="rId2"/>
    <p:sldMasterId id="2147483702" r:id="rId3"/>
  </p:sldMasterIdLst>
  <p:notesMasterIdLst>
    <p:notesMasterId r:id="rId28"/>
  </p:notesMasterIdLst>
  <p:handoutMasterIdLst>
    <p:handoutMasterId r:id="rId29"/>
  </p:handoutMasterIdLst>
  <p:sldIdLst>
    <p:sldId id="1692" r:id="rId4"/>
    <p:sldId id="1693" r:id="rId5"/>
    <p:sldId id="257" r:id="rId6"/>
    <p:sldId id="289" r:id="rId7"/>
    <p:sldId id="379" r:id="rId8"/>
    <p:sldId id="1397" r:id="rId9"/>
    <p:sldId id="1407" r:id="rId10"/>
    <p:sldId id="382" r:id="rId11"/>
    <p:sldId id="292" r:id="rId12"/>
    <p:sldId id="1425" r:id="rId13"/>
    <p:sldId id="1419" r:id="rId14"/>
    <p:sldId id="1512" r:id="rId15"/>
    <p:sldId id="1513" r:id="rId16"/>
    <p:sldId id="1518" r:id="rId17"/>
    <p:sldId id="1519" r:id="rId18"/>
    <p:sldId id="1520" r:id="rId19"/>
    <p:sldId id="1526" r:id="rId20"/>
    <p:sldId id="1726" r:id="rId21"/>
    <p:sldId id="1421" r:id="rId22"/>
    <p:sldId id="1613" r:id="rId23"/>
    <p:sldId id="1496" r:id="rId24"/>
    <p:sldId id="337" r:id="rId25"/>
    <p:sldId id="287" r:id="rId26"/>
    <p:sldId id="1649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aramond" panose="02020404030301010803" pitchFamily="18" charset="0"/>
      <p:regular r:id="rId34"/>
      <p:bold r:id="rId35"/>
      <p:italic r:id="rId36"/>
      <p:boldItalic r:id="rId37"/>
    </p:embeddedFont>
    <p:embeddedFont>
      <p:font typeface="Hornet" pitchFamily="2" charset="0"/>
      <p:regular r:id="rId38"/>
      <p:bold r:id="rId39"/>
      <p:italic r:id="rId40"/>
      <p:boldItalic r:id="rId41"/>
    </p:embeddedFont>
    <p:embeddedFont>
      <p:font typeface="Hornet Light" pitchFamily="2" charset="0"/>
      <p:regular r:id="rId42"/>
    </p:embeddedFont>
    <p:embeddedFont>
      <p:font typeface="Hornet Medium" pitchFamily="2" charset="0"/>
      <p:regular r:id="rId43"/>
    </p:embeddedFont>
    <p:embeddedFont>
      <p:font typeface="Hornet SemiBold" pitchFamily="2" charset="0"/>
      <p:regular r:id="rId44"/>
      <p:bold r:id="rId45"/>
    </p:embeddedFont>
    <p:embeddedFont>
      <p:font typeface="hornet-regular" pitchFamily="2" charset="0"/>
      <p:regular r:id="rId46"/>
      <p:bold r:id="rId47"/>
      <p:italic r:id="rId48"/>
      <p:boldItalic r:id="rId4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FF1960-03B4-DACD-953A-B4567682E2A8}" name="Jannis Blume" initials="JB" userId="Jannis Blume" providerId="None"/>
  <p188:author id="{9AD6E061-1DB7-488F-8EDB-6D6A8CD83DFE}" name="Gastbenutzer" initials="Ga" userId="S::urn:spo:anon#426ff655f92e5c109e68231d7c504a30d9e0d0b522f52fa5e24403ffbca2238d::" providerId="AD"/>
  <p188:author id="{758F939D-612A-2527-FB88-4302EB6AB852}" name="David Kelm" initials="DK" userId="S::david.kelm@it-seal.de::047378b6-4950-49d9-aaa5-9d8f9f86bdc9" providerId="AD"/>
  <p188:author id="{A82F4FEB-A510-5EF4-F02C-827BA28A7952}" name="Christopher Lutz" initials="CL" userId="S::christopher.lutz@it-seal.de::d58c5e0a-f7ed-465a-a16b-dd5774beeb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2CC"/>
    <a:srgbClr val="A71680"/>
    <a:srgbClr val="0557A3"/>
    <a:srgbClr val="00A3DA"/>
    <a:srgbClr val="010F19"/>
    <a:srgbClr val="009FE3"/>
    <a:srgbClr val="F18619"/>
    <a:srgbClr val="F90072"/>
    <a:srgbClr val="00293B"/>
    <a:srgbClr val="FF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37"/>
  </p:normalViewPr>
  <p:slideViewPr>
    <p:cSldViewPr snapToGrid="0">
      <p:cViewPr varScale="1">
        <p:scale>
          <a:sx n="126" d="100"/>
          <a:sy n="126" d="100"/>
        </p:scale>
        <p:origin x="2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Syrewicze" userId="b1f9626b-887d-4eae-a01b-3d2f34a86c41" providerId="ADAL" clId="{2B8758A5-C1DE-3E4C-BA9E-20237FB9E79F}"/>
    <pc:docChg chg="modSld">
      <pc:chgData name="Andy Syrewicze" userId="b1f9626b-887d-4eae-a01b-3d2f34a86c41" providerId="ADAL" clId="{2B8758A5-C1DE-3E4C-BA9E-20237FB9E79F}" dt="2023-07-18T10:29:20.134" v="97" actId="20577"/>
      <pc:docMkLst>
        <pc:docMk/>
      </pc:docMkLst>
      <pc:sldChg chg="modSp mod">
        <pc:chgData name="Andy Syrewicze" userId="b1f9626b-887d-4eae-a01b-3d2f34a86c41" providerId="ADAL" clId="{2B8758A5-C1DE-3E4C-BA9E-20237FB9E79F}" dt="2023-07-18T10:29:20.134" v="97" actId="20577"/>
        <pc:sldMkLst>
          <pc:docMk/>
          <pc:sldMk cId="0" sldId="257"/>
        </pc:sldMkLst>
        <pc:spChg chg="mod">
          <ac:chgData name="Andy Syrewicze" userId="b1f9626b-887d-4eae-a01b-3d2f34a86c41" providerId="ADAL" clId="{2B8758A5-C1DE-3E4C-BA9E-20237FB9E79F}" dt="2023-07-18T10:28:57.035" v="76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Andy Syrewicze" userId="b1f9626b-887d-4eae-a01b-3d2f34a86c41" providerId="ADAL" clId="{2B8758A5-C1DE-3E4C-BA9E-20237FB9E79F}" dt="2023-07-18T10:29:20.134" v="97" actId="20577"/>
          <ac:spMkLst>
            <pc:docMk/>
            <pc:sldMk cId="0" sldId="257"/>
            <ac:spMk id="5" creationId="{00000000-0000-0000-0000-000000000000}"/>
          </ac:spMkLst>
        </pc:spChg>
      </pc:sldChg>
      <pc:sldChg chg="mod modShow">
        <pc:chgData name="Andy Syrewicze" userId="b1f9626b-887d-4eae-a01b-3d2f34a86c41" providerId="ADAL" clId="{2B8758A5-C1DE-3E4C-BA9E-20237FB9E79F}" dt="2023-07-18T10:28:13.972" v="0" actId="729"/>
        <pc:sldMkLst>
          <pc:docMk/>
          <pc:sldMk cId="382415251" sldId="289"/>
        </pc:sldMkLst>
      </pc:sldChg>
    </pc:docChg>
  </pc:docChgLst>
  <pc:docChgLst>
    <pc:chgData name="Matt Frye" userId="30a92c9a-af1d-4961-bed9-808cabdcc2a7" providerId="ADAL" clId="{207F3AED-7A88-4818-9BFD-9DD4D8AF226A}"/>
    <pc:docChg chg="modSld sldOrd">
      <pc:chgData name="Matt Frye" userId="30a92c9a-af1d-4961-bed9-808cabdcc2a7" providerId="ADAL" clId="{207F3AED-7A88-4818-9BFD-9DD4D8AF226A}" dt="2023-06-14T15:04:32.620" v="1"/>
      <pc:docMkLst>
        <pc:docMk/>
      </pc:docMkLst>
      <pc:sldChg chg="ord">
        <pc:chgData name="Matt Frye" userId="30a92c9a-af1d-4961-bed9-808cabdcc2a7" providerId="ADAL" clId="{207F3AED-7A88-4818-9BFD-9DD4D8AF226A}" dt="2023-06-14T15:04:32.620" v="1"/>
        <pc:sldMkLst>
          <pc:docMk/>
          <pc:sldMk cId="382415251" sldId="289"/>
        </pc:sldMkLst>
      </pc:sldChg>
    </pc:docChg>
  </pc:docChgLst>
  <pc:docChgLst>
    <pc:chgData name="Andy Syrewicze" userId="b1f9626b-887d-4eae-a01b-3d2f34a86c41" providerId="ADAL" clId="{25A6691D-2847-AD41-8FAB-644FD5038509}"/>
    <pc:docChg chg="custSel modSld">
      <pc:chgData name="Andy Syrewicze" userId="b1f9626b-887d-4eae-a01b-3d2f34a86c41" providerId="ADAL" clId="{25A6691D-2847-AD41-8FAB-644FD5038509}" dt="2023-06-07T14:27:42.022" v="28" actId="1076"/>
      <pc:docMkLst>
        <pc:docMk/>
      </pc:docMkLst>
      <pc:sldChg chg="delSp modSp mod">
        <pc:chgData name="Andy Syrewicze" userId="b1f9626b-887d-4eae-a01b-3d2f34a86c41" providerId="ADAL" clId="{25A6691D-2847-AD41-8FAB-644FD5038509}" dt="2023-06-07T14:27:42.022" v="28" actId="1076"/>
        <pc:sldMkLst>
          <pc:docMk/>
          <pc:sldMk cId="3988010171" sldId="337"/>
        </pc:sldMkLst>
        <pc:spChg chg="mod">
          <ac:chgData name="Andy Syrewicze" userId="b1f9626b-887d-4eae-a01b-3d2f34a86c41" providerId="ADAL" clId="{25A6691D-2847-AD41-8FAB-644FD5038509}" dt="2023-06-07T14:27:07.964" v="23" actId="20577"/>
          <ac:spMkLst>
            <pc:docMk/>
            <pc:sldMk cId="3988010171" sldId="337"/>
            <ac:spMk id="10" creationId="{E28BCF73-D45E-4E26-B3EE-D99D603FC347}"/>
          </ac:spMkLst>
        </pc:spChg>
        <pc:spChg chg="del mod topLvl">
          <ac:chgData name="Andy Syrewicze" userId="b1f9626b-887d-4eae-a01b-3d2f34a86c41" providerId="ADAL" clId="{25A6691D-2847-AD41-8FAB-644FD5038509}" dt="2023-06-07T14:27:26.390" v="27" actId="478"/>
          <ac:spMkLst>
            <pc:docMk/>
            <pc:sldMk cId="3988010171" sldId="337"/>
            <ac:spMk id="12" creationId="{D19EDF98-E3CA-4844-9F72-5B6809EC6FA5}"/>
          </ac:spMkLst>
        </pc:spChg>
        <pc:spChg chg="del topLvl">
          <ac:chgData name="Andy Syrewicze" userId="b1f9626b-887d-4eae-a01b-3d2f34a86c41" providerId="ADAL" clId="{25A6691D-2847-AD41-8FAB-644FD5038509}" dt="2023-06-07T14:27:23.761" v="25" actId="478"/>
          <ac:spMkLst>
            <pc:docMk/>
            <pc:sldMk cId="3988010171" sldId="337"/>
            <ac:spMk id="15" creationId="{EF56E974-0AA9-4D34-BF31-956DEF813B8A}"/>
          </ac:spMkLst>
        </pc:spChg>
        <pc:grpChg chg="mod">
          <ac:chgData name="Andy Syrewicze" userId="b1f9626b-887d-4eae-a01b-3d2f34a86c41" providerId="ADAL" clId="{25A6691D-2847-AD41-8FAB-644FD5038509}" dt="2023-06-07T14:27:42.022" v="28" actId="1076"/>
          <ac:grpSpMkLst>
            <pc:docMk/>
            <pc:sldMk cId="3988010171" sldId="337"/>
            <ac:grpSpMk id="6" creationId="{119759D6-263D-DF70-FD03-7D743DCCF16C}"/>
          </ac:grpSpMkLst>
        </pc:grpChg>
        <pc:grpChg chg="mod">
          <ac:chgData name="Andy Syrewicze" userId="b1f9626b-887d-4eae-a01b-3d2f34a86c41" providerId="ADAL" clId="{25A6691D-2847-AD41-8FAB-644FD5038509}" dt="2023-06-07T14:27:42.022" v="28" actId="1076"/>
          <ac:grpSpMkLst>
            <pc:docMk/>
            <pc:sldMk cId="3988010171" sldId="337"/>
            <ac:grpSpMk id="7" creationId="{4A4E647B-A90D-DF8F-9CB3-8B471740BF32}"/>
          </ac:grpSpMkLst>
        </pc:grpChg>
        <pc:grpChg chg="del">
          <ac:chgData name="Andy Syrewicze" userId="b1f9626b-887d-4eae-a01b-3d2f34a86c41" providerId="ADAL" clId="{25A6691D-2847-AD41-8FAB-644FD5038509}" dt="2023-06-07T14:27:23.761" v="25" actId="478"/>
          <ac:grpSpMkLst>
            <pc:docMk/>
            <pc:sldMk cId="3988010171" sldId="337"/>
            <ac:grpSpMk id="11" creationId="{E86186B7-A8CE-4D2A-591E-D08AA95BA974}"/>
          </ac:grpSpMkLst>
        </pc:grpChg>
        <pc:grpChg chg="mod">
          <ac:chgData name="Andy Syrewicze" userId="b1f9626b-887d-4eae-a01b-3d2f34a86c41" providerId="ADAL" clId="{25A6691D-2847-AD41-8FAB-644FD5038509}" dt="2023-06-07T14:27:42.022" v="28" actId="1076"/>
          <ac:grpSpMkLst>
            <pc:docMk/>
            <pc:sldMk cId="3988010171" sldId="337"/>
            <ac:grpSpMk id="16" creationId="{3F8351FB-7EE9-B46A-1BCC-042040BFB2B0}"/>
          </ac:grpSpMkLst>
        </pc:grpChg>
        <pc:picChg chg="del">
          <ac:chgData name="Andy Syrewicze" userId="b1f9626b-887d-4eae-a01b-3d2f34a86c41" providerId="ADAL" clId="{25A6691D-2847-AD41-8FAB-644FD5038509}" dt="2023-06-07T14:27:20.734" v="24" actId="478"/>
          <ac:picMkLst>
            <pc:docMk/>
            <pc:sldMk cId="3988010171" sldId="337"/>
            <ac:picMk id="21" creationId="{19499DC0-0F2A-9804-C6D8-A391B227D73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5-C64F-9C0B-C7B655DAA38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45-C64F-9C0B-C7B655DAA38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45-C64F-9C0B-C7B655DAA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7290912"/>
        <c:axId val="835159712"/>
      </c:barChart>
      <c:catAx>
        <c:axId val="108729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pPr>
            <a:endParaRPr lang="en-US"/>
          </a:p>
        </c:txPr>
        <c:crossAx val="835159712"/>
        <c:crosses val="autoZero"/>
        <c:auto val="1"/>
        <c:lblAlgn val="ctr"/>
        <c:lblOffset val="100"/>
        <c:noMultiLvlLbl val="0"/>
      </c:catAx>
      <c:valAx>
        <c:axId val="83515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pPr>
            <a:endParaRPr lang="en-US"/>
          </a:p>
        </c:txPr>
        <c:crossAx val="108729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Hornet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A-454D-83E4-3CB61CFF34F9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DA-454D-83E4-3CB61CFF34F9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DA-454D-83E4-3CB61CFF34F9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DA-454D-83E4-3CB61CFF34F9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A-454D-83E4-3CB61CFF3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orne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Hornet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DA024A-2B8F-8D4E-8067-C6D9C3517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18F076-6975-684F-9C8C-59DB79498E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BD9CB-19CA-E740-8355-F2E048A5FFB5}" type="datetimeFigureOut">
              <a:rPr lang="de-DE" smtClean="0"/>
              <a:t>18.07.23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6269C2-1AF0-2848-8567-6F3E4636D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9561E8-9483-3D4A-B6F3-2EBD6B93DC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A4E76-A029-2F4B-B1AD-632AE2DEC0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22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350E2-9A58-4575-8633-BFEE57A2B607}" type="datetimeFigureOut">
              <a:rPr lang="de-DE" smtClean="0"/>
              <a:t>18.07.23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126F4-9684-4D3D-8639-9D957F4380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56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Swap to 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65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50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160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853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Remove “Everyone” Permissions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Set External Sharing Level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Clean Up Orphaned Users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Revoke Access for a User or Group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Set Site Permissions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View permissions as a particular user or group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Detailed access overview of user, group and nested group permissions</a:t>
            </a: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Single click report generation</a:t>
            </a: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Non-obstructive workflow to easy audit and revert permissions</a:t>
            </a: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M365 Tenant Onboarding Wizard</a:t>
            </a: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chemeClr val="bg1"/>
                </a:solidFill>
                <a:latin typeface="Hornet" panose="020B0604020202020204" charset="0"/>
              </a:rPr>
              <a:t>Attractive conditions for customers and partners</a:t>
            </a: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>
              <a:solidFill>
                <a:schemeClr val="bg1"/>
              </a:solidFill>
              <a:latin typeface="Hornet" panose="020B060402020202020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496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22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365 Total Protection ist die umfassendste Sicherheitslösung für Microsoft 365 auf dem Markt, die E-Mail-Kommunikation und Daten schützt und Compliance und Sicherheitsbewusstsein fördert. 365 Total Protection ist in 3 und bald in 4 Paketen erhältlich und bietet Flexibilität, damit Sie die Lösungen auswählen können, die Sie am meisten benötigen.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94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1876F-8B70-4973-995C-8D7E7750B8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82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Deepl</a:t>
            </a:r>
            <a:r>
              <a:rPr lang="en-US" b="1"/>
              <a:t> l </a:t>
            </a:r>
            <a:r>
              <a:rPr lang="en-US" b="1" err="1"/>
              <a:t>transalation</a:t>
            </a:r>
            <a:r>
              <a:rPr lang="en-US" b="1"/>
              <a:t> – had to keep it in LOL</a:t>
            </a:r>
          </a:p>
          <a:p>
            <a:endParaRPr lang="en-US" b="1"/>
          </a:p>
          <a:p>
            <a:r>
              <a:rPr lang="en-US" b="1"/>
              <a:t>Horny, hot shit</a:t>
            </a:r>
          </a:p>
          <a:p>
            <a:endParaRPr lang="en-US" b="1"/>
          </a:p>
          <a:p>
            <a:r>
              <a:rPr lang="en-US" b="1"/>
              <a:t>Huge market, huge demand</a:t>
            </a:r>
          </a:p>
          <a:p>
            <a:endParaRPr lang="en-US" b="1"/>
          </a:p>
          <a:p>
            <a:r>
              <a:rPr lang="en-US" b="1"/>
              <a:t>Now it's about getting the word out to the people.</a:t>
            </a:r>
          </a:p>
          <a:p>
            <a:endParaRPr lang="en-US" b="1"/>
          </a:p>
          <a:p>
            <a:r>
              <a:rPr lang="en-US" b="1"/>
              <a:t>Hope you are also looking forward to it</a:t>
            </a:r>
          </a:p>
          <a:p>
            <a:endParaRPr lang="en-US" b="1"/>
          </a:p>
          <a:p>
            <a:r>
              <a:rPr lang="en-US" b="1"/>
              <a:t>Questions?</a:t>
            </a:r>
            <a:endParaRPr lang="en-US" b="1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03D15-5FB5-4A42-8AAF-B757EF8DA5E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0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Mission Statement: A formal but simple explanation of its purpose.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Vision Statement: </a:t>
            </a:r>
            <a:r>
              <a:rPr lang="en-US" b="0" i="0">
                <a:solidFill>
                  <a:srgbClr val="6C6C6C"/>
                </a:solidFill>
                <a:effectLst/>
                <a:latin typeface="Arial" panose="020B0604020202020204" pitchFamily="34" charset="0"/>
              </a:rPr>
              <a:t>A vision statement is an organization's declaration of its mid-term and long-term goals, stating what they want to become in the future.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Value Proposition: </a:t>
            </a:r>
            <a:r>
              <a:rPr lang="en-US" b="0" i="0">
                <a:solidFill>
                  <a:srgbClr val="111111"/>
                </a:solidFill>
                <a:effectLst/>
                <a:latin typeface="SourceSansPro"/>
              </a:rPr>
              <a:t>A value proposition refers to the value a company promises to deliver to customers should they choose to buy their product.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31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story is a story of growth and success: </a:t>
            </a:r>
            <a:b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Founded in Hanover, Germany, in 2007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cloud security services,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>
              <a:effectLst/>
              <a:latin typeface="Horne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company opened a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 subsidiary, Hornetsecurity Inc., in 2017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enter the North American market.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June 2018, Hornetsecurity acquired the spam filter division of AVIRA, giving us a foot hold in the Benelux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January 2019, Hornetsecurity acquired the Spanish email security company </a:t>
            </a:r>
            <a:r>
              <a:rPr lang="en-US" sz="1200" b="1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Spamina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positioning itself as the leading German cloud security provider for email in Europe.  And giving us reach into South America.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the acquisition of long-time distribution partner EveryCloud in January 2020, Hornetsecurity strengthened this position and significantly increased its presence in the English-speaking market.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further expanded our market presence in North America 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its March 2021 acquisition of the Canadian email security provider </a:t>
            </a:r>
            <a:r>
              <a:rPr lang="en-US" sz="1200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Zerospam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January 2021, Hornetsecurity acquired </a:t>
            </a:r>
            <a:r>
              <a:rPr lang="en-US" sz="1200" b="1" err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Altaro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the leading backup and recovery specialist with a global customer base. This strategic development </a:t>
            </a:r>
            <a:r>
              <a:rPr lang="en-US" sz="1200" b="1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enabled Hornetsecurity to add robust backup and replication solutions to its product portfolio</a:t>
            </a:r>
            <a:r>
              <a:rPr lang="en-US" sz="1200">
                <a:effectLst/>
                <a:latin typeface="Horn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with a particular focus on Microsoft 365.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b="1"/>
              <a:t>In May 2022, Hornetsecurity acquired IT Seal, 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a security awareness training company. </a:t>
            </a:r>
          </a:p>
          <a:p>
            <a:endParaRPr lang="en-US" b="0" i="0">
              <a:solidFill>
                <a:srgbClr val="FFFFFF"/>
              </a:solidFill>
              <a:effectLst/>
              <a:latin typeface="hornet-regular" panose="00000500000000000000" pitchFamily="50" charset="0"/>
            </a:endParaRPr>
          </a:p>
          <a:p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Each of </a:t>
            </a:r>
            <a:r>
              <a:rPr lang="en-US" b="0" i="0" err="1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Hornetsecurity’s</a:t>
            </a:r>
            <a:r>
              <a:rPr lang="en-US" b="0" i="0">
                <a:solidFill>
                  <a:srgbClr val="FFFFFF"/>
                </a:solidFill>
                <a:effectLst/>
                <a:latin typeface="hornet-regular" panose="00000500000000000000" pitchFamily="50" charset="0"/>
              </a:rPr>
              <a:t> strategic acquisitions serve to enhance and extend the company’s position as a leading provider of security, data loss prevention and compliance solutions, with a particular focus on the Microsoft 365 environment.</a:t>
            </a:r>
            <a:endParaRPr lang="de-DE" b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55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Of course, this strategic development in our solution offering is supported by organizational growth: having started as a pioneer in cyber security solutions for email,  we now cover backup and security awareness training. Plus we also developed to a popular employer having a </a:t>
            </a:r>
            <a:r>
              <a:rPr lang="en-US"/>
              <a:t>321,05% increase of employees from 2017 to 2022.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48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67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09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2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259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126F4-9684-4D3D-8639-9D957F43801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9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Animation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 12" title="Sterne am Himmel">
            <a:hlinkClick r:id="" action="ppaction://media"/>
            <a:extLst>
              <a:ext uri="{FF2B5EF4-FFF2-40B4-BE49-F238E27FC236}">
                <a16:creationId xmlns:a16="http://schemas.microsoft.com/office/drawing/2014/main" id="{1DE5A2B4-36FD-304E-A699-2CFF4F32EF2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731B1A36-0925-D943-9DC6-48A83C4DA4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15301" y="1781429"/>
            <a:ext cx="5961398" cy="29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empty with hornet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8210C0-AC3E-1048-B691-AA8D75D6A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s for topics with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4B707E5-28D1-5A4B-8DAE-0FDD915CB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548471" y="2056548"/>
            <a:ext cx="5114170" cy="2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45CAD9DE-F451-EC40-B4B8-8AB94E3EE131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9A2F8227-63FD-DF40-8BB1-515EA5EFDD04}"/>
              </a:ext>
            </a:extLst>
          </p:cNvPr>
          <p:cNvSpPr txBox="1">
            <a:spLocks/>
          </p:cNvSpPr>
          <p:nvPr userDrawn="1"/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1F599A-3AF8-E44C-B6F1-43FAF3A3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0B7EB56-7C4D-AC40-B0D4-0F5A939CF17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75981292"/>
              </p:ext>
            </p:extLst>
          </p:nvPr>
        </p:nvGraphicFramePr>
        <p:xfrm>
          <a:off x="2398334" y="1709817"/>
          <a:ext cx="4858809" cy="460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659BB1B-9CB2-2F43-86DD-EA209B74C76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0215063"/>
              </p:ext>
            </p:extLst>
          </p:nvPr>
        </p:nvGraphicFramePr>
        <p:xfrm>
          <a:off x="7498360" y="2059134"/>
          <a:ext cx="4444720" cy="403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1182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last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C17DD0-9BBF-2643-BF0D-CF28D56A1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ways 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792F10-B939-124A-828E-12F5C03D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5301" y="1781429"/>
            <a:ext cx="5961398" cy="29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+ Auzählung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ÜBERSCHRIFT IMMER IN </a:t>
            </a:r>
            <a:br>
              <a:rPr lang="de-DE"/>
            </a:br>
            <a:r>
              <a:rPr lang="de-DE"/>
              <a:t>GROSSBUCHSTABENUND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324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306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Mastertextformat bearbeiten, einfach reinschreiben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7EBF598F-D566-5C42-BCF8-CD534D60C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8072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6E3AE11F-F5F9-204A-BB9A-A8CAB5ABD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2" y="140240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WITHOUT SUBLINE ALWAYS CAPITAL LETTERS AND SEMIBOLD</a:t>
            </a: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4675A964-5621-3B4C-A7ED-E131E83F2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215" y="2816561"/>
            <a:ext cx="5433572" cy="26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73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20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/ Große Grafiken / 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FACE507-40BA-824E-95B0-514789F5D6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Hornet SemiBold" pitchFamily="2" charset="77"/>
              </a:defRPr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EINZELNE BILDER/GRAFIKEN/SCREENSHOTS ETC. WERDEN HIER GANZSEITIG EINGEFÜGT. </a:t>
            </a:r>
          </a:p>
        </p:txBody>
      </p:sp>
    </p:spTree>
    <p:extLst>
      <p:ext uri="{BB962C8B-B14F-4D97-AF65-F5344CB8AC3E}">
        <p14:creationId xmlns:p14="http://schemas.microsoft.com/office/powerpoint/2010/main" val="5754457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0AE143C-CAE9-3F44-B068-1FE9B14A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3" y="6300413"/>
            <a:ext cx="619298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71B7235D-3512-9840-86B6-9A5E0FFBE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1" y="874299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ALWAYS IN CAPTIAL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260B4F3D-7A86-C14B-9425-3E180EF2F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5130" y="204836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SzPct val="90000"/>
              <a:buFontTx/>
              <a:buNone/>
              <a:defRPr sz="24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SUB HEADLINE ALWAYS IN CAPITAL LETTERS AND REGULAR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D7F6B8-D236-ED4E-9815-B7149C2417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9214" y="3309731"/>
            <a:ext cx="5433572" cy="26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2557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/ nu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91F3E8EB-A54C-3843-A17D-F008DE1EE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8310" y="6101863"/>
            <a:ext cx="875379" cy="4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4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BC316-77F7-4D66-B575-6153AD8C6E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199"/>
            <a:ext cx="91440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90AB28-19EC-40D8-822F-5631A45DD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C3BC5F-3CAC-4CFF-AED2-626AD731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54C179-8719-4C27-8A15-50B6CFB0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B6A27E-F1D8-4E43-96F7-2C6BD94D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97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FB806-AB26-48A8-B32A-AE6FAED6E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78381-CF99-4292-941C-FB7EBEB6B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CF9ADC-4014-4F64-AC32-18E0FE25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9E4A4-826F-46AE-B2A3-50184DEB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8F0138-DB85-4BFF-8C9F-C986F589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191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6C10B-B9A9-4314-A997-FB22DA3DA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49294A-1C61-43E0-BA5E-A3DEEF3522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181061-F787-4795-9816-ECC47C88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57D5D8-A8AA-4819-8B22-159FD0A1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F2C101-CEE2-49D0-8730-5750F404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16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39637-93C3-4C9B-AE84-86114667C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75451E-0487-4509-A9AF-6AD99E17F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4469"/>
            <a:ext cx="5181600" cy="3999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EC0723-152A-4082-B007-C666C8DE1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54469"/>
            <a:ext cx="5181600" cy="3999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10CE78-E073-4FA9-BE68-AD0FA15F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256683-3BBA-4B82-B275-AF451EC4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6A48FA-57DF-4384-AD39-9B968D22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87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0580C-06EB-4B33-A3FB-0C4F8DF69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478"/>
            <a:ext cx="10515600" cy="74212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83A8C0-DA23-4B98-BE05-D0F199E703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33599"/>
            <a:ext cx="5157787" cy="539343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5A018E-8398-409E-9E39-B316BCBA7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2933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09DD20-B1D1-4FF3-A737-90706AE53C5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33599"/>
            <a:ext cx="5183188" cy="539343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4E0F0D-5548-494B-AFE0-252260198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2933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4AEF377-09E4-4243-8A36-09A03353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CD5E2C5-497F-4236-AF38-B46EB52E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21F597-70DE-4E5A-ABBF-DA623581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419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2A6D7-E77F-4F23-8CDD-C127A888F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E6A760-F5EF-4B98-BFCD-BC4B7A93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5069C-0B0C-4C9A-A3DA-334118B0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endParaRPr lang="de-DE">
              <a:latin typeface="Hornet" panose="00000500000000000000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BC6038-8A04-43FC-A572-D852A28E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145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150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678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1336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FDB91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2492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ED0972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4818" y="2026716"/>
            <a:ext cx="3695065" cy="4463415"/>
          </a:xfrm>
          <a:custGeom>
            <a:avLst/>
            <a:gdLst/>
            <a:ahLst/>
            <a:cxnLst/>
            <a:rect l="l" t="t" r="r" b="b"/>
            <a:pathLst>
              <a:path w="3695065" h="4463415">
                <a:moveTo>
                  <a:pt x="3514763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4283227"/>
                </a:lnTo>
                <a:lnTo>
                  <a:pt x="6429" y="4331075"/>
                </a:lnTo>
                <a:lnTo>
                  <a:pt x="24573" y="4374072"/>
                </a:lnTo>
                <a:lnTo>
                  <a:pt x="52717" y="4410502"/>
                </a:lnTo>
                <a:lnTo>
                  <a:pt x="89146" y="4438648"/>
                </a:lnTo>
                <a:lnTo>
                  <a:pt x="132144" y="4456794"/>
                </a:lnTo>
                <a:lnTo>
                  <a:pt x="179997" y="4463224"/>
                </a:lnTo>
                <a:lnTo>
                  <a:pt x="3514763" y="4463224"/>
                </a:lnTo>
                <a:lnTo>
                  <a:pt x="3562615" y="4456794"/>
                </a:lnTo>
                <a:lnTo>
                  <a:pt x="3605613" y="4438648"/>
                </a:lnTo>
                <a:lnTo>
                  <a:pt x="3642042" y="4410502"/>
                </a:lnTo>
                <a:lnTo>
                  <a:pt x="3670186" y="4374072"/>
                </a:lnTo>
                <a:lnTo>
                  <a:pt x="3688330" y="4331075"/>
                </a:lnTo>
                <a:lnTo>
                  <a:pt x="3694760" y="4283227"/>
                </a:lnTo>
                <a:lnTo>
                  <a:pt x="3694760" y="179997"/>
                </a:lnTo>
                <a:lnTo>
                  <a:pt x="3688330" y="132144"/>
                </a:lnTo>
                <a:lnTo>
                  <a:pt x="3670186" y="89146"/>
                </a:lnTo>
                <a:lnTo>
                  <a:pt x="3642042" y="52717"/>
                </a:lnTo>
                <a:lnTo>
                  <a:pt x="3605613" y="24573"/>
                </a:lnTo>
                <a:lnTo>
                  <a:pt x="3562615" y="6429"/>
                </a:lnTo>
                <a:lnTo>
                  <a:pt x="3514763" y="0"/>
                </a:lnTo>
                <a:close/>
              </a:path>
            </a:pathLst>
          </a:custGeom>
          <a:solidFill>
            <a:srgbClr val="00AEE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66353" y="2025004"/>
            <a:ext cx="3691890" cy="4467225"/>
          </a:xfrm>
          <a:custGeom>
            <a:avLst/>
            <a:gdLst/>
            <a:ahLst/>
            <a:cxnLst/>
            <a:rect l="l" t="t" r="r" b="b"/>
            <a:pathLst>
              <a:path w="3691890" h="446722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4286643"/>
                </a:lnTo>
                <a:lnTo>
                  <a:pt x="6429" y="4334491"/>
                </a:lnTo>
                <a:lnTo>
                  <a:pt x="24573" y="4377488"/>
                </a:lnTo>
                <a:lnTo>
                  <a:pt x="52717" y="4413918"/>
                </a:lnTo>
                <a:lnTo>
                  <a:pt x="89146" y="4442064"/>
                </a:lnTo>
                <a:lnTo>
                  <a:pt x="132144" y="4460210"/>
                </a:lnTo>
                <a:lnTo>
                  <a:pt x="179997" y="4466640"/>
                </a:lnTo>
                <a:lnTo>
                  <a:pt x="3511702" y="4466640"/>
                </a:lnTo>
                <a:lnTo>
                  <a:pt x="3559550" y="4460210"/>
                </a:lnTo>
                <a:lnTo>
                  <a:pt x="3602547" y="4442064"/>
                </a:lnTo>
                <a:lnTo>
                  <a:pt x="3638977" y="4413918"/>
                </a:lnTo>
                <a:lnTo>
                  <a:pt x="3667123" y="4377488"/>
                </a:lnTo>
                <a:lnTo>
                  <a:pt x="3685269" y="4334491"/>
                </a:lnTo>
                <a:lnTo>
                  <a:pt x="3691699" y="4286643"/>
                </a:lnTo>
                <a:lnTo>
                  <a:pt x="3691699" y="179997"/>
                </a:lnTo>
                <a:lnTo>
                  <a:pt x="3685269" y="132149"/>
                </a:lnTo>
                <a:lnTo>
                  <a:pt x="3667123" y="89152"/>
                </a:lnTo>
                <a:lnTo>
                  <a:pt x="3638977" y="52722"/>
                </a:lnTo>
                <a:lnTo>
                  <a:pt x="3602547" y="24576"/>
                </a:lnTo>
                <a:lnTo>
                  <a:pt x="3559550" y="6430"/>
                </a:lnTo>
                <a:lnTo>
                  <a:pt x="3511702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208" y="4388802"/>
            <a:ext cx="3527996" cy="201599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84363" y="4633036"/>
            <a:ext cx="2103120" cy="841375"/>
          </a:xfrm>
          <a:custGeom>
            <a:avLst/>
            <a:gdLst/>
            <a:ahLst/>
            <a:cxnLst/>
            <a:rect l="l" t="t" r="r" b="b"/>
            <a:pathLst>
              <a:path w="2103120" h="841375">
                <a:moveTo>
                  <a:pt x="2103119" y="0"/>
                </a:moveTo>
                <a:lnTo>
                  <a:pt x="0" y="0"/>
                </a:lnTo>
                <a:lnTo>
                  <a:pt x="0" y="841247"/>
                </a:lnTo>
                <a:lnTo>
                  <a:pt x="2103119" y="841247"/>
                </a:lnTo>
                <a:lnTo>
                  <a:pt x="2103119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9705" y="4645837"/>
            <a:ext cx="2024989" cy="764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96099" y="2460818"/>
            <a:ext cx="3012440" cy="3888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54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>
            <a:extLst>
              <a:ext uri="{FF2B5EF4-FFF2-40B4-BE49-F238E27FC236}">
                <a16:creationId xmlns:a16="http://schemas.microsoft.com/office/drawing/2014/main" id="{4675A964-5621-3B4C-A7ED-E131E83F2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9215" y="2870351"/>
            <a:ext cx="5433572" cy="2689344"/>
          </a:xfrm>
          <a:prstGeom prst="rect">
            <a:avLst/>
          </a:prstGeom>
        </p:spPr>
      </p:pic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6E3AE11F-F5F9-204A-BB9A-A8CAB5ABD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132" y="1456191"/>
            <a:ext cx="9341735" cy="103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/>
            </a:lvl1pPr>
          </a:lstStyle>
          <a:p>
            <a:r>
              <a:rPr lang="de-DE"/>
              <a:t>HEADLINE ALWAYS IN CAPTIAL LETTERS </a:t>
            </a:r>
            <a:br>
              <a:rPr lang="de-DE"/>
            </a:br>
            <a:r>
              <a:rPr lang="de-DE"/>
              <a:t>AND SEMIBOLD</a:t>
            </a:r>
          </a:p>
        </p:txBody>
      </p:sp>
    </p:spTree>
    <p:extLst>
      <p:ext uri="{BB962C8B-B14F-4D97-AF65-F5344CB8AC3E}">
        <p14:creationId xmlns:p14="http://schemas.microsoft.com/office/powerpoint/2010/main" val="276463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645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/ nu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6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point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324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b="0" i="0">
                <a:solidFill>
                  <a:schemeClr val="tx2"/>
                </a:solidFill>
                <a:latin typeface="Hornet" pitchFamily="2" charset="77"/>
              </a:defRPr>
            </a:lvl1pPr>
            <a:lvl2pPr marL="742950" indent="-306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8000">
              <a:lnSpc>
                <a:spcPts val="2600"/>
              </a:lnSpc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Mastertext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3D4E003-5D63-E045-8542-848FD5A7D7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053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ntinious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B8F74-6CA0-4648-8659-E7D6972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A9F8F24-23C2-0943-BD03-F31F8B792434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E4F919E7-6D2B-0544-9678-7B76FDA85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AFF66D1-E26F-7742-A5B4-2D2571D6A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1248" y="1527298"/>
            <a:ext cx="9631832" cy="513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ts val="2400"/>
              </a:lnSpc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 err="1"/>
              <a:t>Whole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blocks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49EE7C-3D21-BE4A-8E95-0CFAFCBB0B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46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78BB028F-92FB-2D43-88C4-6CE87F4467BF}"/>
              </a:ext>
            </a:extLst>
          </p:cNvPr>
          <p:cNvSpPr/>
          <p:nvPr userDrawn="1"/>
        </p:nvSpPr>
        <p:spPr>
          <a:xfrm>
            <a:off x="0" y="620"/>
            <a:ext cx="2062327" cy="6857379"/>
          </a:xfrm>
          <a:prstGeom prst="roundRect">
            <a:avLst>
              <a:gd name="adj" fmla="val 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A8427A15-ED71-0140-8D47-7D8BD5439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248" y="192462"/>
            <a:ext cx="9631832" cy="90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HEADLINES ALWAYS IN BLUE, CAPITAL LETTERS </a:t>
            </a:r>
            <a:br>
              <a:rPr lang="de-DE"/>
            </a:br>
            <a:r>
              <a:rPr lang="de-DE"/>
              <a:t>AND SEMIBOLD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BE5924-C1BE-A643-9850-17EDB97D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D7F2C0-CBB6-634C-A6AC-96E03AB0A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68" y="3078745"/>
            <a:ext cx="1866711" cy="9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099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EDED8C-B210-A946-9740-358BAC9E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182" y="6300413"/>
            <a:ext cx="72089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ornet Light" pitchFamily="2" charset="77"/>
              </a:defRPr>
            </a:lvl1pPr>
          </a:lstStyle>
          <a:p>
            <a:fld id="{0F0E80D7-E62B-6F46-B2F7-D21329AAAFF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10B4FB6-03DE-2B4C-A8A2-3F5B657CAC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091" y="2575524"/>
            <a:ext cx="5407890" cy="456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Text 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or</a:t>
            </a: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graphics</a:t>
            </a:r>
            <a:endParaRPr lang="de-DE" b="0" i="0">
              <a:solidFill>
                <a:schemeClr val="bg1"/>
              </a:solidFill>
              <a:latin typeface="Hornet" pitchFamily="2" charset="77"/>
            </a:endParaRPr>
          </a:p>
          <a:p>
            <a:pPr lvl="0"/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3326616-15B7-E64A-B2FC-F6CE01814E6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4091" y="1638069"/>
            <a:ext cx="5407890" cy="71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SzPct val="90000"/>
              <a:buFontTx/>
              <a:buNone/>
              <a:defRPr sz="2000" b="0" i="0">
                <a:solidFill>
                  <a:schemeClr val="tx2"/>
                </a:solidFill>
                <a:latin typeface="Hornet SemiBold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lvl="0"/>
            <a:r>
              <a:rPr lang="de-DE"/>
              <a:t>COMPARISON 1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63B8C98-96F4-6648-90E5-18699DD2A61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80021" y="2575525"/>
            <a:ext cx="5407890" cy="456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SzPct val="90000"/>
              <a:buFontTx/>
              <a:buNone/>
              <a:defRPr sz="2000" b="0" i="0">
                <a:solidFill>
                  <a:schemeClr val="bg1"/>
                </a:solidFill>
                <a:latin typeface="Hornet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Text 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or</a:t>
            </a:r>
            <a:r>
              <a:rPr lang="de-DE" b="0" i="0">
                <a:solidFill>
                  <a:schemeClr val="bg1"/>
                </a:solidFill>
                <a:latin typeface="Hornet" pitchFamily="2" charset="77"/>
              </a:rPr>
              <a:t> </a:t>
            </a:r>
            <a:r>
              <a:rPr lang="de-DE" b="0" i="0" err="1">
                <a:solidFill>
                  <a:schemeClr val="bg1"/>
                </a:solidFill>
                <a:latin typeface="Hornet" pitchFamily="2" charset="77"/>
              </a:rPr>
              <a:t>graphics</a:t>
            </a:r>
            <a:endParaRPr lang="de-DE" b="0" i="0">
              <a:solidFill>
                <a:schemeClr val="bg1"/>
              </a:solidFill>
              <a:latin typeface="Hornet" pitchFamily="2" charset="77"/>
            </a:endParaRPr>
          </a:p>
          <a:p>
            <a:pPr marL="2857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b="0" i="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BE88F9F-2249-834C-8649-5001F8D9897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80021" y="1638069"/>
            <a:ext cx="5407890" cy="71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b="0" i="0">
                <a:solidFill>
                  <a:schemeClr val="tx2"/>
                </a:solidFill>
                <a:latin typeface="Hornet SemiBold" pitchFamily="2" charset="77"/>
              </a:defRPr>
            </a:lvl1pPr>
            <a:lvl2pPr marL="7429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0" i="0">
                <a:solidFill>
                  <a:schemeClr val="bg1"/>
                </a:solidFill>
                <a:latin typeface="Hornet" pitchFamily="2" charset="77"/>
              </a:defRPr>
            </a:lvl2pPr>
            <a:lvl3pPr marL="12001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3pPr>
            <a:lvl4pPr marL="16573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4pPr>
            <a:lvl5pPr marL="2114550" indent="-285750"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bg1"/>
                </a:solidFill>
                <a:latin typeface="Hornet" pitchFamily="2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lang="de-DE"/>
              <a:t>COMPARISON 2</a:t>
            </a:r>
          </a:p>
          <a:p>
            <a:pPr lvl="0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D0B3500-4283-644C-9A1C-75E029ACC6B1}"/>
              </a:ext>
            </a:extLst>
          </p:cNvPr>
          <p:cNvGrpSpPr/>
          <p:nvPr userDrawn="1"/>
        </p:nvGrpSpPr>
        <p:grpSpPr>
          <a:xfrm>
            <a:off x="4975932" y="-234166"/>
            <a:ext cx="2240136" cy="1338474"/>
            <a:chOff x="4975932" y="-234166"/>
            <a:chExt cx="2240136" cy="1338474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B981CB5B-DEBE-4E4C-BC30-3C75A8103D0E}"/>
                </a:ext>
              </a:extLst>
            </p:cNvPr>
            <p:cNvSpPr/>
            <p:nvPr userDrawn="1"/>
          </p:nvSpPr>
          <p:spPr>
            <a:xfrm>
              <a:off x="4975932" y="-234166"/>
              <a:ext cx="2240136" cy="1338474"/>
            </a:xfrm>
            <a:prstGeom prst="roundRect">
              <a:avLst>
                <a:gd name="adj" fmla="val 11707"/>
              </a:avLst>
            </a:prstGeom>
            <a:solidFill>
              <a:schemeClr val="tx2">
                <a:alpha val="29593"/>
              </a:schemeClr>
            </a:solidFill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2D0A2D9-37BB-8949-85E4-9D6DC3741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68864" y="145043"/>
              <a:ext cx="1654273" cy="81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472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D9049BA-9098-8C40-8292-CB60CEF6D3E6}"/>
              </a:ext>
            </a:extLst>
          </p:cNvPr>
          <p:cNvSpPr txBox="1"/>
          <p:nvPr userDrawn="1"/>
        </p:nvSpPr>
        <p:spPr>
          <a:xfrm>
            <a:off x="6507480" y="847898"/>
            <a:ext cx="45636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i="0">
                <a:solidFill>
                  <a:schemeClr val="tx2"/>
                </a:solidFill>
                <a:latin typeface="Hornet SemiBold" pitchFamily="2" charset="77"/>
              </a:rPr>
              <a:t>BREAK</a:t>
            </a:r>
          </a:p>
          <a:p>
            <a:pPr algn="ctr"/>
            <a:endParaRPr lang="de-DE" sz="3200" b="1" i="0">
              <a:solidFill>
                <a:schemeClr val="tx2"/>
              </a:solidFill>
              <a:latin typeface="Hornet SemiBold" pitchFamily="2" charset="77"/>
            </a:endParaRPr>
          </a:p>
          <a:p>
            <a:pPr algn="ctr"/>
            <a:r>
              <a:rPr lang="de-DE" sz="2800">
                <a:solidFill>
                  <a:schemeClr val="bg1"/>
                </a:solidFill>
                <a:latin typeface="Hornet" pitchFamily="2" charset="77"/>
              </a:rPr>
              <a:t>WE WILL BE BACK SOON!</a:t>
            </a:r>
          </a:p>
        </p:txBody>
      </p:sp>
    </p:spTree>
    <p:extLst>
      <p:ext uri="{BB962C8B-B14F-4D97-AF65-F5344CB8AC3E}">
        <p14:creationId xmlns:p14="http://schemas.microsoft.com/office/powerpoint/2010/main" val="411710080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hole slid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FACE507-40BA-824E-95B0-514789F5D6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Hornet SemiBold" pitchFamily="2" charset="77"/>
              </a:defRPr>
            </a:lvl1pPr>
          </a:lstStyle>
          <a:p>
            <a:r>
              <a:rPr lang="de-DE"/>
              <a:t>Add a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sized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button</a:t>
            </a: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773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17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1" r:id="rId2"/>
    <p:sldLayoutId id="2147483684" r:id="rId3"/>
    <p:sldLayoutId id="2147483649" r:id="rId4"/>
    <p:sldLayoutId id="2147483673" r:id="rId5"/>
    <p:sldLayoutId id="2147483681" r:id="rId6"/>
    <p:sldLayoutId id="2147483680" r:id="rId7"/>
    <p:sldLayoutId id="2147483676" r:id="rId8"/>
    <p:sldLayoutId id="2147483674" r:id="rId9"/>
    <p:sldLayoutId id="2147483682" r:id="rId10"/>
    <p:sldLayoutId id="2147483679" r:id="rId11"/>
    <p:sldLayoutId id="2147483685" r:id="rId12"/>
    <p:sldLayoutId id="2147483683" r:id="rId13"/>
    <p:sldLayoutId id="2147483655" r:id="rId14"/>
    <p:sldLayoutId id="2147483686" r:id="rId15"/>
    <p:sldLayoutId id="2147483688" r:id="rId16"/>
    <p:sldLayoutId id="2147483692" r:id="rId17"/>
    <p:sldLayoutId id="2147483693" r:id="rId18"/>
    <p:sldLayoutId id="2147483694" r:id="rId19"/>
    <p:sldLayoutId id="21474837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Horne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DE5985-FA81-4919-83A2-6E24DFC2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470"/>
            <a:ext cx="10515600" cy="97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E9BA60-04AB-48A9-B7C2-2E36F34A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58886"/>
            <a:ext cx="10515600" cy="399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E33F1A-06C7-4634-A713-D729C1EAF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ornet" panose="00000500000000000000" pitchFamily="2" charset="0"/>
              </a:defRPr>
            </a:lvl1pPr>
          </a:lstStyle>
          <a:p>
            <a:fld id="{42502109-231C-4A6B-AE96-8C0573D4085B}" type="datetimeFigureOut">
              <a:rPr lang="de-DE" smtClean="0"/>
              <a:pPr/>
              <a:t>18.07.23</a:t>
            </a:fld>
            <a:endParaRPr lang="de-DE">
              <a:latin typeface="Hornet" panose="00000500000000000000" pitchFamily="2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DD2DA-AF7E-4903-9B52-6CDE0ED18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8C4130-1C32-47DF-9480-FD95D3CBD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ornet" panose="00000500000000000000" pitchFamily="2" charset="0"/>
              </a:defRPr>
            </a:lvl1pPr>
          </a:lstStyle>
          <a:p>
            <a:fld id="{1D1621E7-CE4C-4426-AB56-F7E2B5535E9E}" type="slidenum">
              <a:rPr lang="de-DE" smtClean="0"/>
              <a:pPr/>
              <a:t>‹#›</a:t>
            </a:fld>
            <a:endParaRPr lang="de-DE">
              <a:latin typeface="Hornet" panose="000005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C39A0B-F417-4798-B229-50A3E6F257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8" y="271314"/>
            <a:ext cx="1889764" cy="9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ornet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orne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orne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orne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orne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orne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3193" cy="685398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22"/>
            <a:ext cx="2062480" cy="6853555"/>
          </a:xfrm>
          <a:custGeom>
            <a:avLst/>
            <a:gdLst/>
            <a:ahLst/>
            <a:cxnLst/>
            <a:rect l="l" t="t" r="r" b="b"/>
            <a:pathLst>
              <a:path w="2062480" h="6853555">
                <a:moveTo>
                  <a:pt x="2062378" y="0"/>
                </a:moveTo>
                <a:lnTo>
                  <a:pt x="0" y="0"/>
                </a:lnTo>
                <a:lnTo>
                  <a:pt x="0" y="6853364"/>
                </a:lnTo>
                <a:lnTo>
                  <a:pt x="2062378" y="6853364"/>
                </a:lnTo>
                <a:lnTo>
                  <a:pt x="2062378" y="0"/>
                </a:lnTo>
                <a:close/>
              </a:path>
            </a:pathLst>
          </a:custGeom>
          <a:solidFill>
            <a:srgbClr val="00A3DA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277" y="3076943"/>
            <a:ext cx="1866894" cy="9233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9300" y="348472"/>
            <a:ext cx="8086090" cy="951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9300" y="1531099"/>
            <a:ext cx="5595620" cy="311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sng">
                <a:solidFill>
                  <a:srgbClr val="00AEEF"/>
                </a:solidFill>
                <a:latin typeface="Hornet"/>
                <a:cs typeface="Horne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67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.sv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44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7AC478-B3A6-064E-8DB3-4BE7B41D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all"/>
              <a:t>INTRODUCING 365 Permission Manager</a:t>
            </a:r>
            <a:endParaRPr lang="en-DE" cap="al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FBE2A4-2326-0C40-BDF8-CB8E0138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130" y="1905473"/>
            <a:ext cx="9341735" cy="1031174"/>
          </a:xfrm>
        </p:spPr>
        <p:txBody>
          <a:bodyPr>
            <a:normAutofit/>
          </a:bodyPr>
          <a:lstStyle/>
          <a:p>
            <a:pPr algn="ctr">
              <a:lnSpc>
                <a:spcPts val="2600"/>
              </a:lnSpc>
              <a:spcBef>
                <a:spcPts val="1000"/>
              </a:spcBef>
            </a:pPr>
            <a:r>
              <a:rPr lang="en-US" sz="2400" cap="all">
                <a:solidFill>
                  <a:schemeClr val="bg1"/>
                </a:solidFill>
                <a:latin typeface="Hornet"/>
              </a:rPr>
              <a:t>READY </a:t>
            </a:r>
            <a:r>
              <a:rPr lang="en-US" cap="all">
                <a:latin typeface="Hornet"/>
              </a:rPr>
              <a:t>to </a:t>
            </a:r>
            <a:r>
              <a:rPr lang="en-US" sz="2400" cap="all">
                <a:solidFill>
                  <a:schemeClr val="bg1"/>
                </a:solidFill>
                <a:latin typeface="Hornet"/>
              </a:rPr>
              <a:t>Elevate your compliance for Microsoft 365?</a:t>
            </a:r>
          </a:p>
        </p:txBody>
      </p:sp>
    </p:spTree>
    <p:extLst>
      <p:ext uri="{BB962C8B-B14F-4D97-AF65-F5344CB8AC3E}">
        <p14:creationId xmlns:p14="http://schemas.microsoft.com/office/powerpoint/2010/main" val="18712884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9C8C-EDE1-6447-84BB-D5F960AE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248" y="192462"/>
            <a:ext cx="9631832" cy="905324"/>
          </a:xfrm>
        </p:spPr>
        <p:txBody>
          <a:bodyPr anchor="ctr">
            <a:normAutofit/>
          </a:bodyPr>
          <a:lstStyle/>
          <a:p>
            <a:r>
              <a:rPr lang="en-US" cap="all"/>
              <a:t>Why do you need 365 Permission Manager?</a:t>
            </a:r>
          </a:p>
        </p:txBody>
      </p:sp>
      <p:pic>
        <p:nvPicPr>
          <p:cNvPr id="4" name="Grafik 3" descr="Ein Bild, das Text, drinnen, Elektronik, schwarz enthält.&#10;&#10;Automatisch generierte Beschreibung">
            <a:extLst>
              <a:ext uri="{FF2B5EF4-FFF2-40B4-BE49-F238E27FC236}">
                <a16:creationId xmlns:a16="http://schemas.microsoft.com/office/drawing/2014/main" id="{691A84AB-2D67-0549-5B1C-C96182C8D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l="2" t="12643" b="11183"/>
          <a:stretch/>
        </p:blipFill>
        <p:spPr>
          <a:xfrm>
            <a:off x="2069093" y="1847850"/>
            <a:ext cx="10116142" cy="512445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D1ED28D6-BD7E-6ECC-4F18-CA6D298E7868}"/>
              </a:ext>
            </a:extLst>
          </p:cNvPr>
          <p:cNvSpPr/>
          <p:nvPr/>
        </p:nvSpPr>
        <p:spPr>
          <a:xfrm>
            <a:off x="2545326" y="5124725"/>
            <a:ext cx="7207573" cy="1384117"/>
          </a:xfrm>
          <a:prstGeom prst="roundRect">
            <a:avLst>
              <a:gd name="adj" fmla="val 13075"/>
            </a:avLst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orne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7F5AD-C8FC-FE78-5D99-24BDAB719F09}"/>
              </a:ext>
            </a:extLst>
          </p:cNvPr>
          <p:cNvSpPr txBox="1"/>
          <p:nvPr/>
        </p:nvSpPr>
        <p:spPr>
          <a:xfrm>
            <a:off x="2311248" y="1187455"/>
            <a:ext cx="9059904" cy="1860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ts val="1000"/>
              </a:spcBef>
            </a:pPr>
            <a:r>
              <a:rPr lang="en-US" sz="2000">
                <a:solidFill>
                  <a:schemeClr val="bg1"/>
                </a:solidFill>
                <a:latin typeface="Hornet" panose="00000500000000000000" pitchFamily="2" charset="0"/>
              </a:rPr>
              <a:t>Microsoft 365 provides a range of tools that can help your business work more efficiently, such as real-time collaboration on documents, the ability to access and work on documents from any device, and integration with other business tools and services.</a:t>
            </a:r>
          </a:p>
          <a:p>
            <a:pPr>
              <a:lnSpc>
                <a:spcPts val="2600"/>
              </a:lnSpc>
              <a:spcBef>
                <a:spcPts val="1000"/>
              </a:spcBef>
              <a:buSzPct val="90000"/>
            </a:pPr>
            <a:endParaRPr lang="en-CA" sz="190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6" name="Rechteck: abgerundete Ecken 31">
            <a:extLst>
              <a:ext uri="{FF2B5EF4-FFF2-40B4-BE49-F238E27FC236}">
                <a16:creationId xmlns:a16="http://schemas.microsoft.com/office/drawing/2014/main" id="{71DECC5B-07D2-AD52-FC21-DA9E0689A826}"/>
              </a:ext>
            </a:extLst>
          </p:cNvPr>
          <p:cNvSpPr/>
          <p:nvPr/>
        </p:nvSpPr>
        <p:spPr>
          <a:xfrm>
            <a:off x="2552454" y="5124722"/>
            <a:ext cx="7207573" cy="1384117"/>
          </a:xfrm>
          <a:prstGeom prst="roundRect">
            <a:avLst>
              <a:gd name="adj" fmla="val 10322"/>
            </a:avLst>
          </a:prstGeom>
          <a:solidFill>
            <a:srgbClr val="F2B22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orne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6E9D3-AE86-269E-B6BB-BC97AD6A790F}"/>
              </a:ext>
            </a:extLst>
          </p:cNvPr>
          <p:cNvSpPr txBox="1"/>
          <p:nvPr/>
        </p:nvSpPr>
        <p:spPr>
          <a:xfrm>
            <a:off x="2822709" y="5320938"/>
            <a:ext cx="6430650" cy="99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000"/>
              </a:spcBef>
              <a:buSzPct val="90000"/>
            </a:pPr>
            <a:r>
              <a:rPr lang="en-US">
                <a:solidFill>
                  <a:schemeClr val="bg1"/>
                </a:solidFill>
                <a:latin typeface="Hornet Medium" panose="00000600000000000000" pitchFamily="50" charset="0"/>
              </a:rPr>
              <a:t>But for CISOs &amp; M365 administrators, it is a nightmare keeping track of who needs access to what and preventing Critical Data Leakage situations.</a:t>
            </a:r>
            <a:endParaRPr lang="en-CA">
              <a:solidFill>
                <a:schemeClr val="bg1"/>
              </a:solidFill>
              <a:latin typeface="Hornet Medium" panose="00000600000000000000" pitchFamily="50" charset="0"/>
            </a:endParaRPr>
          </a:p>
        </p:txBody>
      </p:sp>
      <p:sp>
        <p:nvSpPr>
          <p:cNvPr id="7" name="Rechteck: abgerundete Ecken 31">
            <a:extLst>
              <a:ext uri="{FF2B5EF4-FFF2-40B4-BE49-F238E27FC236}">
                <a16:creationId xmlns:a16="http://schemas.microsoft.com/office/drawing/2014/main" id="{EB6AFF6F-A453-0394-0465-E6B11F412D83}"/>
              </a:ext>
            </a:extLst>
          </p:cNvPr>
          <p:cNvSpPr/>
          <p:nvPr/>
        </p:nvSpPr>
        <p:spPr>
          <a:xfrm>
            <a:off x="2552700" y="5124724"/>
            <a:ext cx="7207573" cy="1384117"/>
          </a:xfrm>
          <a:prstGeom prst="roundRect">
            <a:avLst>
              <a:gd name="adj" fmla="val 10322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ornet" panose="00000500000000000000" pitchFamily="2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337C904-C9E6-D013-5E9E-B870A4C0D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15966" b="3909"/>
          <a:stretch/>
        </p:blipFill>
        <p:spPr>
          <a:xfrm>
            <a:off x="9122574" y="3428997"/>
            <a:ext cx="307931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101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7C37B68-1B84-4722-9589-E106196E31AA}"/>
              </a:ext>
            </a:extLst>
          </p:cNvPr>
          <p:cNvSpPr/>
          <p:nvPr/>
        </p:nvSpPr>
        <p:spPr>
          <a:xfrm>
            <a:off x="8728733" y="1959536"/>
            <a:ext cx="2580715" cy="3841190"/>
          </a:xfrm>
          <a:prstGeom prst="roundRect">
            <a:avLst>
              <a:gd name="adj" fmla="val 8178"/>
            </a:avLst>
          </a:prstGeom>
          <a:solidFill>
            <a:srgbClr val="008277">
              <a:alpha val="20000"/>
            </a:srgbClr>
          </a:solidFill>
          <a:ln w="28575">
            <a:solidFill>
              <a:srgbClr val="008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AE522-C1D7-F858-39EA-3B593081EC49}"/>
              </a:ext>
            </a:extLst>
          </p:cNvPr>
          <p:cNvSpPr/>
          <p:nvPr/>
        </p:nvSpPr>
        <p:spPr>
          <a:xfrm>
            <a:off x="8721766" y="2912005"/>
            <a:ext cx="2588379" cy="632523"/>
          </a:xfrm>
          <a:prstGeom prst="rect">
            <a:avLst/>
          </a:prstGeom>
          <a:solidFill>
            <a:srgbClr val="00807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3ED8DA1-E7B7-1FA7-4B52-1035316F5EE6}"/>
              </a:ext>
            </a:extLst>
          </p:cNvPr>
          <p:cNvSpPr/>
          <p:nvPr/>
        </p:nvSpPr>
        <p:spPr>
          <a:xfrm>
            <a:off x="5882276" y="1959535"/>
            <a:ext cx="2580715" cy="3841190"/>
          </a:xfrm>
          <a:prstGeom prst="roundRect">
            <a:avLst>
              <a:gd name="adj" fmla="val 7071"/>
            </a:avLst>
          </a:prstGeom>
          <a:solidFill>
            <a:srgbClr val="0070C0">
              <a:alpha val="20000"/>
            </a:srgbClr>
          </a:solidFill>
          <a:ln w="28575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BBD4DF-39AA-0986-4F27-FD3C59384B94}"/>
              </a:ext>
            </a:extLst>
          </p:cNvPr>
          <p:cNvSpPr/>
          <p:nvPr/>
        </p:nvSpPr>
        <p:spPr>
          <a:xfrm>
            <a:off x="5883316" y="2912005"/>
            <a:ext cx="2588379" cy="632523"/>
          </a:xfrm>
          <a:prstGeom prst="rect">
            <a:avLst/>
          </a:prstGeom>
          <a:solidFill>
            <a:srgbClr val="00A3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BF95AC1F-4B08-0745-5A83-5C5A41B36F88}"/>
              </a:ext>
            </a:extLst>
          </p:cNvPr>
          <p:cNvSpPr/>
          <p:nvPr/>
        </p:nvSpPr>
        <p:spPr>
          <a:xfrm>
            <a:off x="3031195" y="1959535"/>
            <a:ext cx="2580715" cy="3841190"/>
          </a:xfrm>
          <a:prstGeom prst="roundRect">
            <a:avLst>
              <a:gd name="adj" fmla="val 7440"/>
            </a:avLst>
          </a:prstGeom>
          <a:solidFill>
            <a:srgbClr val="F90072">
              <a:alpha val="20000"/>
            </a:srgbClr>
          </a:solidFill>
          <a:ln w="28575">
            <a:solidFill>
              <a:srgbClr val="F9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7F96B5-967D-9CFC-7211-DD3D80C42893}"/>
              </a:ext>
            </a:extLst>
          </p:cNvPr>
          <p:cNvSpPr/>
          <p:nvPr/>
        </p:nvSpPr>
        <p:spPr>
          <a:xfrm>
            <a:off x="3025816" y="2912005"/>
            <a:ext cx="2588379" cy="632523"/>
          </a:xfrm>
          <a:prstGeom prst="rect">
            <a:avLst/>
          </a:prstGeom>
          <a:solidFill>
            <a:srgbClr val="D7166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8DA7B3B-45A2-A912-8673-756D5C9A98AF}"/>
              </a:ext>
            </a:extLst>
          </p:cNvPr>
          <p:cNvSpPr txBox="1"/>
          <p:nvPr/>
        </p:nvSpPr>
        <p:spPr>
          <a:xfrm>
            <a:off x="3198530" y="2966656"/>
            <a:ext cx="22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ornet" panose="020B0604020202020204" charset="0"/>
              </a:rPr>
              <a:t>Management of M365 Infrastructure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068EE1C-560C-C85E-BB9D-E443FB78CE5C}"/>
              </a:ext>
            </a:extLst>
          </p:cNvPr>
          <p:cNvSpPr txBox="1"/>
          <p:nvPr/>
        </p:nvSpPr>
        <p:spPr>
          <a:xfrm>
            <a:off x="3140065" y="3687327"/>
            <a:ext cx="233111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 panose="020B0604020202020204" charset="0"/>
              </a:rPr>
              <a:t>Rapid growth of SharePoint, Teams, OneDrive and M365 Groups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 panose="020B0604020202020204" charset="0"/>
              </a:rPr>
              <a:t>Jumping back and forth from one M365 portal to the next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 panose="020B0604020202020204" charset="0"/>
              </a:rPr>
              <a:t>Complicated Permissions structure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28C20969-D356-1ECF-3CA6-2903B0CD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28120" y="2125509"/>
            <a:ext cx="684403" cy="6844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1690F2-1FC1-247E-A438-2E8B3BE5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/>
              <a:t>Challenges in Microsoft 365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7A3FF1-10F5-8610-1C33-88031522DE25}"/>
              </a:ext>
            </a:extLst>
          </p:cNvPr>
          <p:cNvSpPr txBox="1"/>
          <p:nvPr/>
        </p:nvSpPr>
        <p:spPr>
          <a:xfrm>
            <a:off x="6036579" y="3074377"/>
            <a:ext cx="2384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ornet" panose="020B0604020202020204" charset="0"/>
              </a:rPr>
              <a:t>Data Access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EA4F75D-9E07-11A4-3792-6A0F77503A8A}"/>
              </a:ext>
            </a:extLst>
          </p:cNvPr>
          <p:cNvSpPr txBox="1"/>
          <p:nvPr/>
        </p:nvSpPr>
        <p:spPr>
          <a:xfrm>
            <a:off x="5966843" y="3683355"/>
            <a:ext cx="2426432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Risky Default configurations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No easy way to identify external sharing exposure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Lack of Access Overview, only File by File</a:t>
            </a: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Limited bulk permissions management options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279394-88A6-6637-2E9A-F92C62CC2482}"/>
              </a:ext>
            </a:extLst>
          </p:cNvPr>
          <p:cNvSpPr txBox="1"/>
          <p:nvPr/>
        </p:nvSpPr>
        <p:spPr>
          <a:xfrm>
            <a:off x="8782902" y="3072888"/>
            <a:ext cx="246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ornet" panose="020B0604020202020204" charset="0"/>
              </a:rPr>
              <a:t>Governance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E0DD2A-3EEA-82BE-7B97-6A3374804F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74174" y="2076754"/>
            <a:ext cx="695323" cy="6953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2C9A5DC-1683-6EE2-7301-4F0DB83DED13}"/>
              </a:ext>
            </a:extLst>
          </p:cNvPr>
          <p:cNvSpPr txBox="1"/>
          <p:nvPr/>
        </p:nvSpPr>
        <p:spPr>
          <a:xfrm>
            <a:off x="8855043" y="3687327"/>
            <a:ext cx="2172929" cy="1492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Complicated monitoring tools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Lack of Reporting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All or Nothing approach to restrictions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  <a:latin typeface="Hornet"/>
              </a:rPr>
              <a:t>Orphaned permissions &amp; resources left behind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DA67DF-AFC5-BFE0-0CA1-8E700EFFAB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2825" y="2090062"/>
            <a:ext cx="682080" cy="6820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409890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Why do you need 365 Permission Manager?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75A1-2153-6445-AB02-E3214686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297" y="1058458"/>
            <a:ext cx="7955420" cy="56766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5440" indent="-344170">
              <a:lnSpc>
                <a:spcPct val="150000"/>
              </a:lnSpc>
              <a:spcAft>
                <a:spcPts val="500"/>
              </a:spcAft>
            </a:pPr>
            <a:r>
              <a:rPr lang="en-US"/>
              <a:t>Access only ever increases and never gets reduced!</a:t>
            </a:r>
          </a:p>
          <a:p>
            <a:pPr marL="802640" lvl="1" indent="-344170">
              <a:lnSpc>
                <a:spcPct val="150000"/>
              </a:lnSpc>
              <a:spcAft>
                <a:spcPts val="500"/>
              </a:spcAft>
            </a:pPr>
            <a:r>
              <a:rPr lang="en-US" sz="1400">
                <a:latin typeface="Hornet"/>
              </a:rPr>
              <a:t>No user goes into Teams and says, </a:t>
            </a:r>
            <a:r>
              <a:rPr lang="en-US" sz="1600" i="1">
                <a:solidFill>
                  <a:srgbClr val="F2B229"/>
                </a:solidFill>
                <a:latin typeface="Hornet"/>
              </a:rPr>
              <a:t>“We no longer work with this freelancer, let’s remove his access!”</a:t>
            </a:r>
            <a:endParaRPr lang="en-US" sz="1400" i="1">
              <a:solidFill>
                <a:srgbClr val="F2B229"/>
              </a:solidFill>
              <a:latin typeface="Hornet"/>
            </a:endParaRPr>
          </a:p>
          <a:p>
            <a:pPr marL="345440" indent="-344170">
              <a:lnSpc>
                <a:spcPct val="150000"/>
              </a:lnSpc>
              <a:spcAft>
                <a:spcPts val="500"/>
              </a:spcAft>
            </a:pPr>
            <a:r>
              <a:rPr lang="en-US"/>
              <a:t>Audits are never done by the people who understand the data and access granted to it!</a:t>
            </a:r>
          </a:p>
          <a:p>
            <a:pPr marL="802640" lvl="1" indent="-344170">
              <a:lnSpc>
                <a:spcPct val="150000"/>
              </a:lnSpc>
              <a:spcAft>
                <a:spcPts val="500"/>
              </a:spcAft>
            </a:pPr>
            <a:r>
              <a:rPr lang="en-US" sz="1400"/>
              <a:t>No CISO knows which external user needs access to what, and with hundreds of shares happening every day</a:t>
            </a:r>
            <a:r>
              <a:rPr lang="en-US" sz="1600" i="1"/>
              <a:t>, </a:t>
            </a:r>
            <a:r>
              <a:rPr lang="en-US" sz="1600" i="1">
                <a:solidFill>
                  <a:srgbClr val="F2B229"/>
                </a:solidFill>
              </a:rPr>
              <a:t>traditional audits become outdated within a matter of hours!</a:t>
            </a:r>
          </a:p>
          <a:p>
            <a:pPr marL="345440" indent="-344170">
              <a:lnSpc>
                <a:spcPct val="150000"/>
              </a:lnSpc>
              <a:spcAft>
                <a:spcPts val="500"/>
              </a:spcAft>
            </a:pPr>
            <a:r>
              <a:rPr lang="en-US"/>
              <a:t>M365 has an All or Nothing approach to controlling sharing with no wiggle room for the Real World </a:t>
            </a:r>
          </a:p>
          <a:p>
            <a:pPr marL="802640" lvl="1" indent="-344170">
              <a:lnSpc>
                <a:spcPct val="150000"/>
              </a:lnSpc>
              <a:spcAft>
                <a:spcPts val="500"/>
              </a:spcAft>
            </a:pPr>
            <a:r>
              <a:rPr lang="en-US" sz="1400"/>
              <a:t>With Admins forced to leave control up to the users to do what’s best, it’s only a </a:t>
            </a:r>
            <a:r>
              <a:rPr lang="en-US" sz="1600" i="1">
                <a:solidFill>
                  <a:srgbClr val="F2B229"/>
                </a:solidFill>
              </a:rPr>
              <a:t>matter of time until critical data gets leaked!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FD34240-535E-34B6-7ADB-A9FC38DC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24547" y="4500271"/>
            <a:ext cx="882650" cy="8826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C6B70DC-3256-64D1-E8E5-80288ADA4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98934" y="2714148"/>
            <a:ext cx="882000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4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Why do you need 365 Permission Manager?</a:t>
            </a:r>
            <a:endParaRPr lang="en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F910E18-7923-A06F-C456-B711CBD23A6C}"/>
              </a:ext>
            </a:extLst>
          </p:cNvPr>
          <p:cNvSpPr txBox="1">
            <a:spLocks/>
          </p:cNvSpPr>
          <p:nvPr/>
        </p:nvSpPr>
        <p:spPr>
          <a:xfrm>
            <a:off x="2311248" y="1264659"/>
            <a:ext cx="4509100" cy="42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00" b="1" u="sng" cap="all" err="1">
                <a:solidFill>
                  <a:srgbClr val="F2B229"/>
                </a:solidFill>
              </a:rPr>
              <a:t>Inherited</a:t>
            </a:r>
            <a:r>
              <a:rPr lang="de-DE" sz="1700" b="1" u="sng" cap="all">
                <a:solidFill>
                  <a:srgbClr val="F2B229"/>
                </a:solidFill>
              </a:rPr>
              <a:t> </a:t>
            </a:r>
            <a:r>
              <a:rPr lang="de-DE" sz="1700" b="1" u="sng" cap="all" err="1">
                <a:solidFill>
                  <a:srgbClr val="F2B229"/>
                </a:solidFill>
              </a:rPr>
              <a:t>group</a:t>
            </a:r>
            <a:r>
              <a:rPr lang="de-DE" sz="1700" b="1" u="sng" cap="all">
                <a:solidFill>
                  <a:srgbClr val="F2B229"/>
                </a:solidFill>
              </a:rPr>
              <a:t> </a:t>
            </a:r>
            <a:r>
              <a:rPr lang="de-DE" sz="1700" b="1" u="sng" cap="all" err="1">
                <a:solidFill>
                  <a:srgbClr val="F2B229"/>
                </a:solidFill>
              </a:rPr>
              <a:t>access</a:t>
            </a:r>
            <a:endParaRPr lang="de-DE" sz="1700" b="1" u="sng" cap="all">
              <a:solidFill>
                <a:srgbClr val="F2B229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8D50D8-8A19-A50E-14EB-10885F099C3A}"/>
              </a:ext>
            </a:extLst>
          </p:cNvPr>
          <p:cNvGrpSpPr/>
          <p:nvPr/>
        </p:nvGrpSpPr>
        <p:grpSpPr>
          <a:xfrm>
            <a:off x="2588817" y="2479235"/>
            <a:ext cx="2619890" cy="2619890"/>
            <a:chOff x="2961314" y="2479235"/>
            <a:chExt cx="2619890" cy="2619890"/>
          </a:xfrm>
          <a:solidFill>
            <a:srgbClr val="F2B229"/>
          </a:solidFill>
        </p:grpSpPr>
        <p:pic>
          <p:nvPicPr>
            <p:cNvPr id="7" name="Grafik 6" descr="Verbindungen Silhouette">
              <a:extLst>
                <a:ext uri="{FF2B5EF4-FFF2-40B4-BE49-F238E27FC236}">
                  <a16:creationId xmlns:a16="http://schemas.microsoft.com/office/drawing/2014/main" id="{D9852961-6F2D-B573-5A9D-8750158A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61314" y="2479235"/>
              <a:ext cx="2619890" cy="2619890"/>
            </a:xfrm>
            <a:prstGeom prst="rect">
              <a:avLst/>
            </a:prstGeom>
          </p:spPr>
        </p:pic>
        <p:pic>
          <p:nvPicPr>
            <p:cNvPr id="21" name="Grafik 20" descr="Fragezeichen mit einfarbiger Füllung">
              <a:extLst>
                <a:ext uri="{FF2B5EF4-FFF2-40B4-BE49-F238E27FC236}">
                  <a16:creationId xmlns:a16="http://schemas.microsoft.com/office/drawing/2014/main" id="{CE010FC2-CDEB-9351-72DC-E45AFD79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6503" y="3214244"/>
              <a:ext cx="429512" cy="429512"/>
            </a:xfrm>
            <a:prstGeom prst="rect">
              <a:avLst/>
            </a:prstGeom>
          </p:spPr>
        </p:pic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2829678F-0092-FC3E-A751-932177F0E35F}"/>
              </a:ext>
            </a:extLst>
          </p:cNvPr>
          <p:cNvSpPr txBox="1"/>
          <p:nvPr/>
        </p:nvSpPr>
        <p:spPr>
          <a:xfrm>
            <a:off x="5964572" y="2369700"/>
            <a:ext cx="4604200" cy="274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A new employee is added to an existing group. This gives them access to all sites, folders and files for that the group has access to which can have confidential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noProof="0">
                <a:solidFill>
                  <a:srgbClr val="00A3DA"/>
                </a:solidFill>
                <a:latin typeface="Hornet"/>
                <a:ea typeface="+mn-ea"/>
                <a:cs typeface="+mn-cs"/>
              </a:rPr>
              <a:t>Stay Secure &amp; Compliant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With 365 Permission Manager, you are alerted as soon as new users get access to this confidential information.</a:t>
            </a:r>
            <a:endParaRPr lang="de-DE" sz="1600" b="0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  <a:p>
            <a:pPr marL="285750" indent="-324000" algn="l">
              <a:lnSpc>
                <a:spcPts val="2600"/>
              </a:lnSpc>
              <a:spcBef>
                <a:spcPts val="1000"/>
              </a:spcBef>
              <a:buSzPct val="9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endParaRPr lang="de-DE" sz="190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956440-9851-7057-CD2B-90F7FDC45BA0}"/>
              </a:ext>
            </a:extLst>
          </p:cNvPr>
          <p:cNvSpPr txBox="1">
            <a:spLocks/>
          </p:cNvSpPr>
          <p:nvPr/>
        </p:nvSpPr>
        <p:spPr>
          <a:xfrm>
            <a:off x="2311248" y="883030"/>
            <a:ext cx="9746132" cy="429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/>
              <a:t>Real-life cases that can lead to critical compliance States in Microsoft 365:</a:t>
            </a:r>
            <a:endParaRPr lang="de-DE" cap="all"/>
          </a:p>
        </p:txBody>
      </p:sp>
    </p:spTree>
    <p:extLst>
      <p:ext uri="{BB962C8B-B14F-4D97-AF65-F5344CB8AC3E}">
        <p14:creationId xmlns:p14="http://schemas.microsoft.com/office/powerpoint/2010/main" val="264401286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Why do you need 365 Permission Manager?</a:t>
            </a:r>
            <a:endParaRPr lang="en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F910E18-7923-A06F-C456-B711CBD23A6C}"/>
              </a:ext>
            </a:extLst>
          </p:cNvPr>
          <p:cNvSpPr txBox="1">
            <a:spLocks/>
          </p:cNvSpPr>
          <p:nvPr/>
        </p:nvSpPr>
        <p:spPr>
          <a:xfrm>
            <a:off x="2311248" y="1264659"/>
            <a:ext cx="4509100" cy="42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00" b="1" cap="all">
                <a:solidFill>
                  <a:srgbClr val="F2B229"/>
                </a:solidFill>
              </a:rPr>
              <a:t>Default Site Configuration in M365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829678F-0092-FC3E-A751-932177F0E35F}"/>
              </a:ext>
            </a:extLst>
          </p:cNvPr>
          <p:cNvSpPr txBox="1"/>
          <p:nvPr/>
        </p:nvSpPr>
        <p:spPr>
          <a:xfrm>
            <a:off x="5964572" y="2369700"/>
            <a:ext cx="4604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Some default settings in M365 can be disastrous: for example, the default behavior in Teams is to create anonymous publicly accessible links whenever someone shares a file over chat.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noProof="0">
                <a:solidFill>
                  <a:srgbClr val="00A3DA"/>
                </a:solidFill>
                <a:latin typeface="Hornet"/>
                <a:ea typeface="+mn-ea"/>
                <a:cs typeface="+mn-cs"/>
              </a:rPr>
              <a:t>Stay Secure &amp; Compliant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With 365 Permission Manager you can</a:t>
            </a:r>
            <a:r>
              <a:rPr lang="en-US" sz="1600">
                <a:solidFill>
                  <a:schemeClr val="bg1"/>
                </a:solidFill>
                <a:latin typeface="Hornet"/>
              </a:rPr>
              <a:t> apply best practice configurations to different groups allowing you to </a:t>
            </a: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monitor, alert, and remediate these settings instantly.</a:t>
            </a:r>
            <a:endParaRPr lang="de-DE" sz="1600" b="0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956440-9851-7057-CD2B-90F7FDC45BA0}"/>
              </a:ext>
            </a:extLst>
          </p:cNvPr>
          <p:cNvSpPr txBox="1">
            <a:spLocks/>
          </p:cNvSpPr>
          <p:nvPr/>
        </p:nvSpPr>
        <p:spPr>
          <a:xfrm>
            <a:off x="2311248" y="883030"/>
            <a:ext cx="9746132" cy="429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/>
              <a:t>Real-life cases that can lead to critical compliance States in Microsoft 365:</a:t>
            </a:r>
            <a:endParaRPr lang="de-DE" cap="all"/>
          </a:p>
        </p:txBody>
      </p:sp>
      <p:pic>
        <p:nvPicPr>
          <p:cNvPr id="10" name="Grafik 9" descr="Telearbeit mit einfarbiger Füllung">
            <a:extLst>
              <a:ext uri="{FF2B5EF4-FFF2-40B4-BE49-F238E27FC236}">
                <a16:creationId xmlns:a16="http://schemas.microsoft.com/office/drawing/2014/main" id="{F85FFDEA-70A1-2838-A683-6A27E8589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0596" y="2130341"/>
            <a:ext cx="2268071" cy="22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112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Why do you need 365 Permission Manager?</a:t>
            </a:r>
            <a:endParaRPr lang="en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F910E18-7923-A06F-C456-B711CBD23A6C}"/>
              </a:ext>
            </a:extLst>
          </p:cNvPr>
          <p:cNvSpPr txBox="1">
            <a:spLocks/>
          </p:cNvSpPr>
          <p:nvPr/>
        </p:nvSpPr>
        <p:spPr>
          <a:xfrm>
            <a:off x="2311248" y="1264659"/>
            <a:ext cx="4509100" cy="42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00" b="1" cap="all">
                <a:solidFill>
                  <a:srgbClr val="F2B229"/>
                </a:solidFill>
              </a:rPr>
              <a:t>Employee </a:t>
            </a:r>
            <a:r>
              <a:rPr lang="de-DE" sz="1700" b="1" cap="all" err="1">
                <a:solidFill>
                  <a:srgbClr val="F2B229"/>
                </a:solidFill>
              </a:rPr>
              <a:t>leaves</a:t>
            </a:r>
            <a:r>
              <a:rPr lang="de-DE" sz="1700" b="1" cap="all">
                <a:solidFill>
                  <a:srgbClr val="F2B229"/>
                </a:solidFill>
              </a:rPr>
              <a:t> </a:t>
            </a:r>
            <a:r>
              <a:rPr lang="de-DE" sz="1700" b="1" cap="all" err="1">
                <a:solidFill>
                  <a:srgbClr val="F2B229"/>
                </a:solidFill>
              </a:rPr>
              <a:t>the</a:t>
            </a:r>
            <a:r>
              <a:rPr lang="de-DE" sz="1700" b="1" cap="all">
                <a:solidFill>
                  <a:srgbClr val="F2B229"/>
                </a:solidFill>
              </a:rPr>
              <a:t> </a:t>
            </a:r>
            <a:r>
              <a:rPr lang="de-DE" sz="1700" b="1" cap="all" err="1">
                <a:solidFill>
                  <a:srgbClr val="F2B229"/>
                </a:solidFill>
              </a:rPr>
              <a:t>company</a:t>
            </a:r>
            <a:endParaRPr lang="de-DE" sz="1700" b="1" cap="all">
              <a:solidFill>
                <a:srgbClr val="F2B229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829678F-0092-FC3E-A751-932177F0E35F}"/>
              </a:ext>
            </a:extLst>
          </p:cNvPr>
          <p:cNvSpPr txBox="1"/>
          <p:nvPr/>
        </p:nvSpPr>
        <p:spPr>
          <a:xfrm>
            <a:off x="5964572" y="2369700"/>
            <a:ext cx="4604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An employee with access to confidential information leaves the company. Even though the user's password is reset by IT, the employee’s access is still active for some time after.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noProof="0">
                <a:solidFill>
                  <a:srgbClr val="00A3DA"/>
                </a:solidFill>
                <a:latin typeface="Hornet"/>
                <a:ea typeface="+mn-ea"/>
                <a:cs typeface="+mn-cs"/>
              </a:rPr>
              <a:t>Stay Secure &amp; Compliant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With 365 Permission Manager, you can instantly identify which sites, folders and files the user has access to and revoke the user's permissions IMMEDIATELY.</a:t>
            </a:r>
            <a:endParaRPr lang="de-DE" sz="1600" b="0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956440-9851-7057-CD2B-90F7FDC45BA0}"/>
              </a:ext>
            </a:extLst>
          </p:cNvPr>
          <p:cNvSpPr txBox="1">
            <a:spLocks/>
          </p:cNvSpPr>
          <p:nvPr/>
        </p:nvSpPr>
        <p:spPr>
          <a:xfrm>
            <a:off x="2311248" y="883030"/>
            <a:ext cx="9746132" cy="429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/>
              <a:t>Real-life cases that can lead to critical compliance States in Microsoft 365:</a:t>
            </a:r>
            <a:endParaRPr lang="de-DE" cap="all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49AEC87-17A0-4195-5BE9-2C029C9FC395}"/>
              </a:ext>
            </a:extLst>
          </p:cNvPr>
          <p:cNvGrpSpPr/>
          <p:nvPr/>
        </p:nvGrpSpPr>
        <p:grpSpPr>
          <a:xfrm>
            <a:off x="2681563" y="2154114"/>
            <a:ext cx="2110145" cy="2023119"/>
            <a:chOff x="2311248" y="1788354"/>
            <a:chExt cx="2110145" cy="2023119"/>
          </a:xfrm>
          <a:solidFill>
            <a:srgbClr val="F2B229"/>
          </a:solidFill>
        </p:grpSpPr>
        <p:pic>
          <p:nvPicPr>
            <p:cNvPr id="5" name="Grafik 4" descr="Hierarchie Silhouette">
              <a:extLst>
                <a:ext uri="{FF2B5EF4-FFF2-40B4-BE49-F238E27FC236}">
                  <a16:creationId xmlns:a16="http://schemas.microsoft.com/office/drawing/2014/main" id="{F9920B45-5324-E98A-ABE9-1CDA67E1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11248" y="1788354"/>
              <a:ext cx="2023119" cy="2023119"/>
            </a:xfrm>
            <a:prstGeom prst="rect">
              <a:avLst/>
            </a:prstGeom>
          </p:spPr>
        </p:pic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4B4B044F-FD7E-B40A-61F4-D308C679CCC9}"/>
                </a:ext>
              </a:extLst>
            </p:cNvPr>
            <p:cNvCxnSpPr>
              <a:cxnSpLocks/>
            </p:cNvCxnSpPr>
            <p:nvPr/>
          </p:nvCxnSpPr>
          <p:spPr>
            <a:xfrm>
              <a:off x="3706444" y="3067532"/>
              <a:ext cx="532069" cy="568552"/>
            </a:xfrm>
            <a:prstGeom prst="line">
              <a:avLst/>
            </a:prstGeom>
            <a:grpFill/>
            <a:ln w="38100">
              <a:solidFill>
                <a:srgbClr val="F2B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9710A3F4-F374-698C-F448-9527CA420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0590" y="3067532"/>
              <a:ext cx="810803" cy="568552"/>
            </a:xfrm>
            <a:prstGeom prst="line">
              <a:avLst/>
            </a:prstGeom>
            <a:grpFill/>
            <a:ln w="38100">
              <a:solidFill>
                <a:srgbClr val="F2B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616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Why do you need 365 Permission Manager?</a:t>
            </a:r>
            <a:endParaRPr lang="en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F910E18-7923-A06F-C456-B711CBD23A6C}"/>
              </a:ext>
            </a:extLst>
          </p:cNvPr>
          <p:cNvSpPr txBox="1">
            <a:spLocks/>
          </p:cNvSpPr>
          <p:nvPr/>
        </p:nvSpPr>
        <p:spPr>
          <a:xfrm>
            <a:off x="2311247" y="1264659"/>
            <a:ext cx="5520319" cy="42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00" b="1" cap="all" err="1">
                <a:solidFill>
                  <a:srgbClr val="F2B229"/>
                </a:solidFill>
              </a:rPr>
              <a:t>Allow</a:t>
            </a:r>
            <a:r>
              <a:rPr lang="de-DE" sz="1700" b="1" cap="all">
                <a:solidFill>
                  <a:srgbClr val="F2B229"/>
                </a:solidFill>
              </a:rPr>
              <a:t> </a:t>
            </a:r>
            <a:r>
              <a:rPr lang="de-DE" sz="1700" b="1" cap="all" err="1">
                <a:solidFill>
                  <a:srgbClr val="F2B229"/>
                </a:solidFill>
              </a:rPr>
              <a:t>collaboration</a:t>
            </a:r>
            <a:r>
              <a:rPr lang="de-DE" sz="1700" b="1" cap="all">
                <a:solidFill>
                  <a:srgbClr val="F2B229"/>
                </a:solidFill>
              </a:rPr>
              <a:t> </a:t>
            </a:r>
            <a:r>
              <a:rPr lang="de-DE" sz="1700" b="1" cap="all" err="1">
                <a:solidFill>
                  <a:srgbClr val="F2B229"/>
                </a:solidFill>
              </a:rPr>
              <a:t>with</a:t>
            </a:r>
            <a:r>
              <a:rPr lang="de-DE" sz="1700" b="1" cap="all">
                <a:solidFill>
                  <a:srgbClr val="F2B229"/>
                </a:solidFill>
              </a:rPr>
              <a:t> </a:t>
            </a:r>
            <a:r>
              <a:rPr lang="de-DE" sz="1700" b="1" cap="all" err="1">
                <a:solidFill>
                  <a:srgbClr val="F2B229"/>
                </a:solidFill>
              </a:rPr>
              <a:t>control</a:t>
            </a:r>
            <a:endParaRPr lang="de-DE" sz="1700" b="1" cap="all">
              <a:solidFill>
                <a:srgbClr val="F2B229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829678F-0092-FC3E-A751-932177F0E35F}"/>
              </a:ext>
            </a:extLst>
          </p:cNvPr>
          <p:cNvSpPr txBox="1"/>
          <p:nvPr/>
        </p:nvSpPr>
        <p:spPr>
          <a:xfrm>
            <a:off x="6096000" y="2165305"/>
            <a:ext cx="460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In M365 you can only decide if you want to allow collaboration with external users or block it entirely. </a:t>
            </a:r>
            <a:b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</a:b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Both options do not work in the real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noProof="0">
                <a:solidFill>
                  <a:srgbClr val="00A3DA"/>
                </a:solidFill>
                <a:latin typeface="Hornet"/>
                <a:ea typeface="+mn-ea"/>
                <a:cs typeface="+mn-cs"/>
              </a:rPr>
              <a:t>Stay Secure &amp; Compliant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With 365 Permission Manager, you can </a:t>
            </a:r>
            <a:r>
              <a:rPr lang="en-US" sz="1600">
                <a:solidFill>
                  <a:schemeClr val="bg1"/>
                </a:solidFill>
                <a:latin typeface="Hornet"/>
              </a:rPr>
              <a:t>monitor for external </a:t>
            </a: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sharing and automatically alert and </a:t>
            </a:r>
            <a:r>
              <a:rPr lang="en-US" sz="1600">
                <a:solidFill>
                  <a:schemeClr val="bg1"/>
                </a:solidFill>
                <a:latin typeface="Hornet"/>
              </a:rPr>
              <a:t>request approval of these shares by the right people</a:t>
            </a:r>
            <a:r>
              <a:rPr lang="en-US" sz="1600" b="0" kern="1200" noProof="0">
                <a:solidFill>
                  <a:schemeClr val="bg1"/>
                </a:solidFill>
                <a:latin typeface="Hornet"/>
                <a:ea typeface="+mn-ea"/>
                <a:cs typeface="+mn-cs"/>
              </a:rPr>
              <a:t>.</a:t>
            </a:r>
            <a:endParaRPr lang="de-DE" sz="1600" b="0" kern="1200" noProof="0">
              <a:solidFill>
                <a:schemeClr val="bg1"/>
              </a:solidFill>
              <a:latin typeface="Hornet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956440-9851-7057-CD2B-90F7FDC45BA0}"/>
              </a:ext>
            </a:extLst>
          </p:cNvPr>
          <p:cNvSpPr txBox="1">
            <a:spLocks/>
          </p:cNvSpPr>
          <p:nvPr/>
        </p:nvSpPr>
        <p:spPr>
          <a:xfrm>
            <a:off x="2311248" y="883030"/>
            <a:ext cx="9746132" cy="429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/>
              <a:t>Real-life cases that can lead to critical compliance States in Microsoft 365:</a:t>
            </a:r>
            <a:endParaRPr lang="de-DE" cap="all"/>
          </a:p>
        </p:txBody>
      </p:sp>
      <p:pic>
        <p:nvPicPr>
          <p:cNvPr id="7" name="Grafik 6" descr="Programmiererin mit einfarbiger Füllung">
            <a:extLst>
              <a:ext uri="{FF2B5EF4-FFF2-40B4-BE49-F238E27FC236}">
                <a16:creationId xmlns:a16="http://schemas.microsoft.com/office/drawing/2014/main" id="{67D88326-E7B1-05B0-F342-D9FDD0B1D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0312" y="2459899"/>
            <a:ext cx="1450077" cy="1450077"/>
          </a:xfrm>
          <a:prstGeom prst="rect">
            <a:avLst/>
          </a:prstGeom>
        </p:spPr>
      </p:pic>
      <p:pic>
        <p:nvPicPr>
          <p:cNvPr id="9" name="Grafik 8" descr="Programmierer mit einfarbiger Füllung">
            <a:extLst>
              <a:ext uri="{FF2B5EF4-FFF2-40B4-BE49-F238E27FC236}">
                <a16:creationId xmlns:a16="http://schemas.microsoft.com/office/drawing/2014/main" id="{A1A87C2A-D6D9-A188-4C8D-7FD71334FD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875" y="2459899"/>
            <a:ext cx="1450077" cy="145007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C499382-379D-C96A-82A9-37A680961B80}"/>
              </a:ext>
            </a:extLst>
          </p:cNvPr>
          <p:cNvSpPr/>
          <p:nvPr/>
        </p:nvSpPr>
        <p:spPr>
          <a:xfrm>
            <a:off x="3495996" y="2391215"/>
            <a:ext cx="1807285" cy="18428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39977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5D7FE-AF57-3F47-5893-F7C4C61F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365 Permission Manager - Audit Lifecycle</a:t>
            </a:r>
            <a:endParaRPr lang="de-DE" cap="all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0F6BF7-B5C0-4951-A278-B416AA8387AC}"/>
              </a:ext>
            </a:extLst>
          </p:cNvPr>
          <p:cNvSpPr txBox="1"/>
          <p:nvPr/>
        </p:nvSpPr>
        <p:spPr>
          <a:xfrm>
            <a:off x="2311248" y="99099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bg1"/>
                </a:solidFill>
                <a:latin typeface="Hornet Medium" panose="00000600000000000000" pitchFamily="50" charset="0"/>
              </a:rPr>
              <a:t>From Sharing to Audited</a:t>
            </a:r>
          </a:p>
        </p:txBody>
      </p:sp>
      <p:pic>
        <p:nvPicPr>
          <p:cNvPr id="4" name="Grafik 3" descr="Ein Bild, das Diagramm, Text enthält.&#10;&#10;Automatisch generierte Beschreibung">
            <a:extLst>
              <a:ext uri="{FF2B5EF4-FFF2-40B4-BE49-F238E27FC236}">
                <a16:creationId xmlns:a16="http://schemas.microsoft.com/office/drawing/2014/main" id="{0056EEB8-B214-4DC8-815F-67AC0A40E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642271"/>
            <a:ext cx="10107516" cy="63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059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board and yellow chairs in a classroom">
            <a:extLst>
              <a:ext uri="{FF2B5EF4-FFF2-40B4-BE49-F238E27FC236}">
                <a16:creationId xmlns:a16="http://schemas.microsoft.com/office/drawing/2014/main" id="{AA81F56C-4399-2715-2F0D-0C394B21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1" y="1489561"/>
            <a:ext cx="7772400" cy="437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C78F6A6-9235-FFEC-3D2B-E9D9D38B4990}"/>
              </a:ext>
            </a:extLst>
          </p:cNvPr>
          <p:cNvSpPr txBox="1">
            <a:spLocks/>
          </p:cNvSpPr>
          <p:nvPr/>
        </p:nvSpPr>
        <p:spPr>
          <a:xfrm>
            <a:off x="3545819" y="924073"/>
            <a:ext cx="5100362" cy="82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LIVE DEMO – PERMISSION MANAGER</a:t>
            </a:r>
            <a:br>
              <a:rPr lang="de-DE"/>
            </a:br>
            <a:endParaRPr lang="de-DE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D354C6CA-E7E9-A9F3-8EFA-01831975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031" y="2648059"/>
            <a:ext cx="1865937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3687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E1EC-DC0A-A246-A550-9B718851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Summary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75A1-2153-6445-AB02-E3214686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066" y="2076726"/>
            <a:ext cx="3149969" cy="38982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0"/>
              </a:spcBef>
              <a:spcAft>
                <a:spcPts val="500"/>
              </a:spcAft>
              <a:buClr>
                <a:schemeClr val="accent2"/>
              </a:buClr>
              <a:buNone/>
            </a:pPr>
            <a:r>
              <a:rPr lang="en-US" sz="1800">
                <a:solidFill>
                  <a:schemeClr val="accent2"/>
                </a:solidFill>
                <a:latin typeface="Hornet SemiBold" panose="00000700000000000000" pitchFamily="50" charset="0"/>
              </a:rPr>
              <a:t>EASE OF USE:</a:t>
            </a:r>
            <a:br>
              <a:rPr lang="en-US" sz="1800">
                <a:solidFill>
                  <a:schemeClr val="accent2"/>
                </a:solidFill>
                <a:latin typeface="Hornet SemiBold" panose="00000700000000000000" pitchFamily="50" charset="0"/>
              </a:rPr>
            </a:br>
            <a:r>
              <a:rPr lang="en-US" sz="1800"/>
              <a:t>Offers you a convenient way to get a comprehensive view of permissions in SharePoint, Teams and OneDrive.</a:t>
            </a:r>
          </a:p>
          <a:p>
            <a:pPr marL="0" indent="0">
              <a:lnSpc>
                <a:spcPct val="100000"/>
              </a:lnSpc>
              <a:spcBef>
                <a:spcPts val="4000"/>
              </a:spcBef>
              <a:spcAft>
                <a:spcPts val="500"/>
              </a:spcAft>
              <a:buClr>
                <a:schemeClr val="accent2"/>
              </a:buClr>
              <a:buNone/>
            </a:pPr>
            <a:r>
              <a:rPr lang="en-US" sz="1800" b="1">
                <a:solidFill>
                  <a:schemeClr val="accent2"/>
                </a:solidFill>
                <a:latin typeface="Hornet SemiBold" panose="00000700000000000000" pitchFamily="50" charset="0"/>
              </a:rPr>
              <a:t>TIMESAVING:</a:t>
            </a:r>
            <a:br>
              <a:rPr lang="en-US" sz="1800">
                <a:solidFill>
                  <a:schemeClr val="accent2"/>
                </a:solidFill>
                <a:latin typeface="Hornet SemiBold" panose="00000700000000000000" pitchFamily="50" charset="0"/>
              </a:rPr>
            </a:br>
            <a:r>
              <a:rPr lang="en-US" sz="1800"/>
              <a:t>Saves you time and effort by enabling you to perform bulk actions to manage permissions.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F910E18-7923-A06F-C456-B711CBD23A6C}"/>
              </a:ext>
            </a:extLst>
          </p:cNvPr>
          <p:cNvSpPr txBox="1">
            <a:spLocks/>
          </p:cNvSpPr>
          <p:nvPr/>
        </p:nvSpPr>
        <p:spPr>
          <a:xfrm>
            <a:off x="2311248" y="883030"/>
            <a:ext cx="9746132" cy="42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90000"/>
              <a:buFontTx/>
              <a:buNone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365 Permission Manager suits you with the following advantages:</a:t>
            </a:r>
            <a:endParaRPr lang="de-D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656B6D6-DD7C-6543-8710-413A4AD6D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0974" y="4372251"/>
            <a:ext cx="994728" cy="79310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8C4D367-8D03-514D-8E5B-296BB5472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1485" y="2135261"/>
            <a:ext cx="842160" cy="84216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BA5B806-93AD-ADD3-817D-9F93549B2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61485" y="4113941"/>
            <a:ext cx="888010" cy="79310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688F31F-4681-D274-657F-179190C38D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4490" y="2076726"/>
            <a:ext cx="716986" cy="79310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F1315F9-4D69-7AFF-65E3-BBB75EE3526A}"/>
              </a:ext>
            </a:extLst>
          </p:cNvPr>
          <p:cNvSpPr txBox="1">
            <a:spLocks/>
          </p:cNvSpPr>
          <p:nvPr/>
        </p:nvSpPr>
        <p:spPr>
          <a:xfrm>
            <a:off x="8734002" y="2076725"/>
            <a:ext cx="2943648" cy="38982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324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1pPr>
            <a:lvl2pPr marL="742950" indent="-306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2pPr>
            <a:lvl3pPr marL="12001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3pPr>
            <a:lvl4pPr marL="16573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4pPr>
            <a:lvl5pPr marL="2114550" indent="-2880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600" b="0" i="0" kern="1200">
                <a:solidFill>
                  <a:schemeClr val="bg1"/>
                </a:solidFill>
                <a:latin typeface="Horne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2"/>
                </a:solidFill>
                <a:latin typeface="Hornet SemiBold" panose="00000700000000000000" pitchFamily="50" charset="0"/>
              </a:rPr>
              <a:t>GOVERN COMPLIANCE:</a:t>
            </a:r>
            <a:br>
              <a:rPr lang="en-US" sz="1800" b="1">
                <a:solidFill>
                  <a:schemeClr val="accent2"/>
                </a:solidFill>
                <a:latin typeface="Hornet SemiBold" panose="00000700000000000000" pitchFamily="50" charset="0"/>
              </a:rPr>
            </a:br>
            <a:r>
              <a:rPr lang="en-US" sz="1800"/>
              <a:t>Enables you to set and enforce compliance policies for sharing sites, files, and folders.</a:t>
            </a:r>
          </a:p>
          <a:p>
            <a:pPr marL="0" indent="0">
              <a:lnSpc>
                <a:spcPct val="100000"/>
              </a:lnSpc>
              <a:spcBef>
                <a:spcPts val="400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2"/>
                </a:solidFill>
                <a:latin typeface="Hornet SemiBold" panose="00000700000000000000" pitchFamily="50" charset="0"/>
              </a:rPr>
              <a:t>COMPLIANCE MONITORING:</a:t>
            </a:r>
            <a:r>
              <a:rPr lang="en-US" sz="1800">
                <a:solidFill>
                  <a:schemeClr val="accent2"/>
                </a:solidFill>
                <a:latin typeface="Hornet SemiBold" panose="00000700000000000000" pitchFamily="50" charset="0"/>
              </a:rPr>
              <a:t> </a:t>
            </a:r>
            <a:br>
              <a:rPr lang="en-US" sz="1800">
                <a:solidFill>
                  <a:schemeClr val="accent2"/>
                </a:solidFill>
                <a:latin typeface="Hornet SemiBold" panose="00000700000000000000" pitchFamily="50" charset="0"/>
              </a:rPr>
            </a:br>
            <a:r>
              <a:rPr lang="en-US" sz="1800"/>
              <a:t>Allows you to easily monitor the states of policy compliance and to audit policy violations.</a:t>
            </a:r>
          </a:p>
        </p:txBody>
      </p:sp>
    </p:spTree>
    <p:extLst>
      <p:ext uri="{BB962C8B-B14F-4D97-AF65-F5344CB8AC3E}">
        <p14:creationId xmlns:p14="http://schemas.microsoft.com/office/powerpoint/2010/main" val="3263148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0588E-7C0D-882D-390E-4257B7C3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A9C3C-B629-1343-1769-F1C9C71D8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Product overview</a:t>
            </a:r>
            <a:endParaRPr lang="de-DE"/>
          </a:p>
          <a:p>
            <a:r>
              <a:rPr lang="en-US"/>
              <a:t>Why do you need 365 Permission Manager?</a:t>
            </a:r>
          </a:p>
          <a:p>
            <a:r>
              <a:rPr lang="en-US"/>
              <a:t>365 Permission Manager in a nutshell</a:t>
            </a:r>
          </a:p>
          <a:p>
            <a:r>
              <a:rPr lang="en-US"/>
              <a:t>Key Features &amp; Customer Benefits:</a:t>
            </a:r>
          </a:p>
          <a:p>
            <a:pPr lvl="1"/>
            <a:r>
              <a:rPr lang="en-US"/>
              <a:t>Explore Sites Overview</a:t>
            </a:r>
          </a:p>
          <a:p>
            <a:pPr lvl="1"/>
            <a:r>
              <a:rPr lang="en-US"/>
              <a:t>Quick Actions to perform bulk actions</a:t>
            </a:r>
          </a:p>
          <a:p>
            <a:pPr lvl="1"/>
            <a:r>
              <a:rPr lang="en-US"/>
              <a:t>Define and assign Compliance Policies</a:t>
            </a:r>
          </a:p>
          <a:p>
            <a:pPr lvl="1"/>
            <a:r>
              <a:rPr lang="en-US"/>
              <a:t>Audit Function</a:t>
            </a:r>
          </a:p>
          <a:p>
            <a:r>
              <a:rPr lang="en-US"/>
              <a:t>Live Demo</a:t>
            </a:r>
          </a:p>
          <a:p>
            <a:r>
              <a:rPr lang="en-US"/>
              <a:t>Summary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425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83E27-0BB5-F84C-37D9-2EBBDE25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WE PROTECT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41A0-FE5F-D23F-9FAA-84A9E8AF2D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67475"/>
            <a:ext cx="2844800" cy="301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1F34DD-3B4F-AD40-87EC-59E98F9C8226}" type="slidenum">
              <a:rPr lang="de-DE" kern="0" smtClean="0"/>
              <a:pPr>
                <a:defRPr/>
              </a:pPr>
              <a:t>20</a:t>
            </a:fld>
            <a:endParaRPr lang="de-DE" kern="0"/>
          </a:p>
        </p:txBody>
      </p:sp>
    </p:spTree>
    <p:extLst>
      <p:ext uri="{BB962C8B-B14F-4D97-AF65-F5344CB8AC3E}">
        <p14:creationId xmlns:p14="http://schemas.microsoft.com/office/powerpoint/2010/main" val="3452278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C8B27C-E034-7D0B-1D51-E6896B8D0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6" y="-928886"/>
            <a:ext cx="11672981" cy="77833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469571D-5A75-B2F3-6E52-17A140B4DCF5}"/>
              </a:ext>
            </a:extLst>
          </p:cNvPr>
          <p:cNvSpPr txBox="1"/>
          <p:nvPr/>
        </p:nvSpPr>
        <p:spPr>
          <a:xfrm>
            <a:off x="8399232" y="6192434"/>
            <a:ext cx="3280144" cy="398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ts val="1000"/>
              </a:spcBef>
              <a:buSzPct val="90000"/>
            </a:pPr>
            <a:r>
              <a:rPr lang="de-DE" sz="1600">
                <a:solidFill>
                  <a:schemeClr val="tx2"/>
                </a:solidFill>
                <a:latin typeface="Hornet"/>
              </a:rPr>
              <a:t>COMING SOON</a:t>
            </a:r>
            <a:endParaRPr lang="de-DE" sz="1600">
              <a:solidFill>
                <a:schemeClr val="tx2"/>
              </a:solidFill>
              <a:latin typeface="Horne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2054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BE624-51AD-4934-93B8-703B477A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1630453"/>
            <a:ext cx="10515600" cy="970653"/>
          </a:xfrm>
        </p:spPr>
        <p:txBody>
          <a:bodyPr/>
          <a:lstStyle/>
          <a:p>
            <a:r>
              <a:rPr lang="de-DE"/>
              <a:t>How Would You Like Us to Follow Up?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9759D6-263D-DF70-FD03-7D743DCCF16C}"/>
              </a:ext>
            </a:extLst>
          </p:cNvPr>
          <p:cNvGrpSpPr/>
          <p:nvPr/>
        </p:nvGrpSpPr>
        <p:grpSpPr>
          <a:xfrm>
            <a:off x="1738898" y="3035924"/>
            <a:ext cx="2998376" cy="2949054"/>
            <a:chOff x="417858" y="2874803"/>
            <a:chExt cx="2998376" cy="294905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355D07BA-B29C-4241-9283-9F9C8C24AA99}"/>
                </a:ext>
              </a:extLst>
            </p:cNvPr>
            <p:cNvSpPr txBox="1">
              <a:spLocks/>
            </p:cNvSpPr>
            <p:nvPr/>
          </p:nvSpPr>
          <p:spPr>
            <a:xfrm>
              <a:off x="417858" y="2874803"/>
              <a:ext cx="2865329" cy="15677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Inhaltsplatzhalter 2">
              <a:extLst>
                <a:ext uri="{FF2B5EF4-FFF2-40B4-BE49-F238E27FC236}">
                  <a16:creationId xmlns:a16="http://schemas.microsoft.com/office/drawing/2014/main" id="{74B6D039-9549-459A-B1D2-C4486491CA72}"/>
                </a:ext>
              </a:extLst>
            </p:cNvPr>
            <p:cNvSpPr txBox="1">
              <a:spLocks/>
            </p:cNvSpPr>
            <p:nvPr/>
          </p:nvSpPr>
          <p:spPr>
            <a:xfrm>
              <a:off x="550905" y="4357617"/>
              <a:ext cx="2865329" cy="14662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Sign me up for your newsletters!</a:t>
              </a:r>
              <a:endParaRPr kumimoji="0" lang="de-DE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ornet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8" name="Grafik 7" descr="Laptop mit einfarbiger Füllung">
              <a:extLst>
                <a:ext uri="{FF2B5EF4-FFF2-40B4-BE49-F238E27FC236}">
                  <a16:creationId xmlns:a16="http://schemas.microsoft.com/office/drawing/2014/main" id="{A00CC986-4401-4551-BD0B-A9414521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30115" y="3507119"/>
              <a:ext cx="734753" cy="73475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4E647B-A90D-DF8F-9CB3-8B471740BF32}"/>
              </a:ext>
            </a:extLst>
          </p:cNvPr>
          <p:cNvGrpSpPr/>
          <p:nvPr/>
        </p:nvGrpSpPr>
        <p:grpSpPr>
          <a:xfrm>
            <a:off x="4543088" y="3044904"/>
            <a:ext cx="2938655" cy="2362107"/>
            <a:chOff x="4278565" y="2874803"/>
            <a:chExt cx="2938655" cy="2362107"/>
          </a:xfrm>
        </p:grpSpPr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8A26AE37-B247-4A4C-A723-659730078CB1}"/>
                </a:ext>
              </a:extLst>
            </p:cNvPr>
            <p:cNvSpPr txBox="1">
              <a:spLocks/>
            </p:cNvSpPr>
            <p:nvPr/>
          </p:nvSpPr>
          <p:spPr>
            <a:xfrm>
              <a:off x="4351891" y="2874803"/>
              <a:ext cx="2865329" cy="15677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E28BCF73-D45E-4E26-B3EE-D99D603FC347}"/>
                </a:ext>
              </a:extLst>
            </p:cNvPr>
            <p:cNvSpPr txBox="1">
              <a:spLocks/>
            </p:cNvSpPr>
            <p:nvPr/>
          </p:nvSpPr>
          <p:spPr>
            <a:xfrm>
              <a:off x="4278565" y="4357617"/>
              <a:ext cx="2865329" cy="8792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I‘d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 Like a Free Trial </a:t>
              </a: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of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 365 Permission Manager!</a:t>
              </a:r>
            </a:p>
          </p:txBody>
        </p:sp>
        <p:pic>
          <p:nvPicPr>
            <p:cNvPr id="14" name="Grafik 13" descr="Häkchen mit einfarbiger Füllung">
              <a:extLst>
                <a:ext uri="{FF2B5EF4-FFF2-40B4-BE49-F238E27FC236}">
                  <a16:creationId xmlns:a16="http://schemas.microsoft.com/office/drawing/2014/main" id="{8373D38B-931D-46B8-963E-0CDB77CC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3499" y="3563230"/>
              <a:ext cx="637438" cy="63743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D09B49-0069-9C08-5AB1-6E69BCA1B9B8}"/>
              </a:ext>
            </a:extLst>
          </p:cNvPr>
          <p:cNvSpPr txBox="1"/>
          <p:nvPr/>
        </p:nvSpPr>
        <p:spPr>
          <a:xfrm>
            <a:off x="8285923" y="6419796"/>
            <a:ext cx="602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*Type your selection in the Q &amp; A Box!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8351FB-7EE9-B46A-1BCC-042040BFB2B0}"/>
              </a:ext>
            </a:extLst>
          </p:cNvPr>
          <p:cNvGrpSpPr/>
          <p:nvPr/>
        </p:nvGrpSpPr>
        <p:grpSpPr>
          <a:xfrm>
            <a:off x="7514543" y="3044905"/>
            <a:ext cx="2923656" cy="2362106"/>
            <a:chOff x="8285923" y="2874803"/>
            <a:chExt cx="2923656" cy="2362106"/>
          </a:xfrm>
        </p:grpSpPr>
        <p:sp>
          <p:nvSpPr>
            <p:cNvPr id="17" name="Inhaltsplatzhalter 2">
              <a:extLst>
                <a:ext uri="{FF2B5EF4-FFF2-40B4-BE49-F238E27FC236}">
                  <a16:creationId xmlns:a16="http://schemas.microsoft.com/office/drawing/2014/main" id="{8F327DAE-47AB-3C1C-CC63-3496C657DBF0}"/>
                </a:ext>
              </a:extLst>
            </p:cNvPr>
            <p:cNvSpPr txBox="1">
              <a:spLocks/>
            </p:cNvSpPr>
            <p:nvPr/>
          </p:nvSpPr>
          <p:spPr>
            <a:xfrm>
              <a:off x="8344250" y="4357616"/>
              <a:ext cx="2865329" cy="8792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Schedule an individual appointment with one of our experts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orne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468ED037-FA66-99E9-E047-EC92C908E10C}"/>
                </a:ext>
              </a:extLst>
            </p:cNvPr>
            <p:cNvSpPr txBox="1">
              <a:spLocks/>
            </p:cNvSpPr>
            <p:nvPr/>
          </p:nvSpPr>
          <p:spPr>
            <a:xfrm>
              <a:off x="8285923" y="2874803"/>
              <a:ext cx="2865329" cy="15677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Horne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ornet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0" name="Grafik 17" descr="Benutzer mit einfarbiger Füllung">
              <a:extLst>
                <a:ext uri="{FF2B5EF4-FFF2-40B4-BE49-F238E27FC236}">
                  <a16:creationId xmlns:a16="http://schemas.microsoft.com/office/drawing/2014/main" id="{66665543-0E71-C090-C8B3-D7617A62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16513" y="3563230"/>
              <a:ext cx="678641" cy="678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010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" y="0"/>
            <a:ext cx="12191401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2600" y="1619999"/>
            <a:ext cx="4380598" cy="487800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9080" y="2660132"/>
            <a:ext cx="6249035" cy="9518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>
                <a:latin typeface="Hornet SemiBold" pitchFamily="2" charset="0"/>
              </a:rPr>
              <a:t>ASK</a:t>
            </a:r>
            <a:r>
              <a:rPr spc="-20">
                <a:latin typeface="Hornet SemiBold" pitchFamily="2" charset="0"/>
              </a:rPr>
              <a:t> </a:t>
            </a:r>
            <a:r>
              <a:rPr>
                <a:latin typeface="Hornet SemiBold" pitchFamily="2" charset="0"/>
              </a:rPr>
              <a:t>A </a:t>
            </a:r>
            <a:r>
              <a:rPr spc="-10">
                <a:latin typeface="Hornet SemiBold" pitchFamily="2" charset="0"/>
              </a:rPr>
              <a:t>QUESTION!</a:t>
            </a:r>
          </a:p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Do</a:t>
            </a:r>
            <a:r>
              <a:rPr sz="2400" b="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you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have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questions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or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input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of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>
                <a:solidFill>
                  <a:srgbClr val="FFFFFF"/>
                </a:solidFill>
                <a:latin typeface="Hornet"/>
                <a:cs typeface="Hornet"/>
              </a:rPr>
              <a:t>your</a:t>
            </a:r>
            <a:r>
              <a:rPr sz="2400" b="0" spc="-1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400" b="0" spc="-20">
                <a:solidFill>
                  <a:srgbClr val="FFFFFF"/>
                </a:solidFill>
                <a:latin typeface="Hornet"/>
                <a:cs typeface="Hornet"/>
              </a:rPr>
              <a:t>own?</a:t>
            </a:r>
            <a:endParaRPr sz="2400">
              <a:latin typeface="Hornet"/>
              <a:cs typeface="Horne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24799" y="4953000"/>
            <a:ext cx="3418693" cy="1039960"/>
            <a:chOff x="3097509" y="4767919"/>
            <a:chExt cx="4057015" cy="1039960"/>
          </a:xfrm>
        </p:grpSpPr>
        <p:sp>
          <p:nvSpPr>
            <p:cNvPr id="5" name="object 5"/>
            <p:cNvSpPr/>
            <p:nvPr/>
          </p:nvSpPr>
          <p:spPr>
            <a:xfrm>
              <a:off x="3097509" y="4769019"/>
              <a:ext cx="4057015" cy="1038860"/>
            </a:xfrm>
            <a:custGeom>
              <a:avLst/>
              <a:gdLst/>
              <a:ahLst/>
              <a:cxnLst/>
              <a:rect l="l" t="t" r="r" b="b"/>
              <a:pathLst>
                <a:path w="4057015" h="1038860">
                  <a:moveTo>
                    <a:pt x="3832555" y="0"/>
                  </a:moveTo>
                  <a:lnTo>
                    <a:pt x="165315" y="288620"/>
                  </a:lnTo>
                  <a:lnTo>
                    <a:pt x="118114" y="298783"/>
                  </a:lnTo>
                  <a:lnTo>
                    <a:pt x="76671" y="320246"/>
                  </a:lnTo>
                  <a:lnTo>
                    <a:pt x="42562" y="351164"/>
                  </a:lnTo>
                  <a:lnTo>
                    <a:pt x="17363" y="389691"/>
                  </a:lnTo>
                  <a:lnTo>
                    <a:pt x="2650" y="433982"/>
                  </a:lnTo>
                  <a:lnTo>
                    <a:pt x="0" y="482193"/>
                  </a:lnTo>
                  <a:lnTo>
                    <a:pt x="30746" y="872947"/>
                  </a:lnTo>
                  <a:lnTo>
                    <a:pt x="40910" y="920144"/>
                  </a:lnTo>
                  <a:lnTo>
                    <a:pt x="62373" y="961586"/>
                  </a:lnTo>
                  <a:lnTo>
                    <a:pt x="93291" y="995695"/>
                  </a:lnTo>
                  <a:lnTo>
                    <a:pt x="131818" y="1020896"/>
                  </a:lnTo>
                  <a:lnTo>
                    <a:pt x="176109" y="1035611"/>
                  </a:lnTo>
                  <a:lnTo>
                    <a:pt x="224320" y="1038263"/>
                  </a:lnTo>
                  <a:lnTo>
                    <a:pt x="3891546" y="749655"/>
                  </a:lnTo>
                  <a:lnTo>
                    <a:pt x="3938748" y="739491"/>
                  </a:lnTo>
                  <a:lnTo>
                    <a:pt x="3980191" y="718026"/>
                  </a:lnTo>
                  <a:lnTo>
                    <a:pt x="4014301" y="687106"/>
                  </a:lnTo>
                  <a:lnTo>
                    <a:pt x="4039502" y="648578"/>
                  </a:lnTo>
                  <a:lnTo>
                    <a:pt x="4054219" y="604288"/>
                  </a:lnTo>
                  <a:lnTo>
                    <a:pt x="4056875" y="556082"/>
                  </a:lnTo>
                  <a:lnTo>
                    <a:pt x="4026115" y="165328"/>
                  </a:lnTo>
                  <a:lnTo>
                    <a:pt x="4015952" y="118127"/>
                  </a:lnTo>
                  <a:lnTo>
                    <a:pt x="3994489" y="76683"/>
                  </a:lnTo>
                  <a:lnTo>
                    <a:pt x="3963573" y="42573"/>
                  </a:lnTo>
                  <a:lnTo>
                    <a:pt x="3925048" y="17372"/>
                  </a:lnTo>
                  <a:lnTo>
                    <a:pt x="3880760" y="2656"/>
                  </a:lnTo>
                  <a:lnTo>
                    <a:pt x="3832555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097509" y="4767919"/>
              <a:ext cx="4054475" cy="1028700"/>
            </a:xfrm>
            <a:custGeom>
              <a:avLst/>
              <a:gdLst/>
              <a:ahLst/>
              <a:cxnLst/>
              <a:rect l="l" t="t" r="r" b="b"/>
              <a:pathLst>
                <a:path w="4054475" h="1028700">
                  <a:moveTo>
                    <a:pt x="165328" y="288442"/>
                  </a:moveTo>
                  <a:lnTo>
                    <a:pt x="118127" y="298605"/>
                  </a:lnTo>
                  <a:lnTo>
                    <a:pt x="76683" y="320068"/>
                  </a:lnTo>
                  <a:lnTo>
                    <a:pt x="42573" y="350985"/>
                  </a:lnTo>
                  <a:lnTo>
                    <a:pt x="17372" y="389509"/>
                  </a:lnTo>
                  <a:lnTo>
                    <a:pt x="2656" y="433797"/>
                  </a:lnTo>
                  <a:lnTo>
                    <a:pt x="0" y="482003"/>
                  </a:lnTo>
                  <a:lnTo>
                    <a:pt x="29972" y="862812"/>
                  </a:lnTo>
                  <a:lnTo>
                    <a:pt x="40135" y="910008"/>
                  </a:lnTo>
                  <a:lnTo>
                    <a:pt x="61598" y="951448"/>
                  </a:lnTo>
                  <a:lnTo>
                    <a:pt x="92516" y="985556"/>
                  </a:lnTo>
                  <a:lnTo>
                    <a:pt x="131043" y="1010756"/>
                  </a:lnTo>
                  <a:lnTo>
                    <a:pt x="175334" y="1025472"/>
                  </a:lnTo>
                  <a:lnTo>
                    <a:pt x="223545" y="1028128"/>
                  </a:lnTo>
                  <a:lnTo>
                    <a:pt x="3888613" y="739686"/>
                  </a:lnTo>
                  <a:lnTo>
                    <a:pt x="3935809" y="729522"/>
                  </a:lnTo>
                  <a:lnTo>
                    <a:pt x="3977249" y="708059"/>
                  </a:lnTo>
                  <a:lnTo>
                    <a:pt x="4011356" y="677141"/>
                  </a:lnTo>
                  <a:lnTo>
                    <a:pt x="4036556" y="638614"/>
                  </a:lnTo>
                  <a:lnTo>
                    <a:pt x="4051272" y="594323"/>
                  </a:lnTo>
                  <a:lnTo>
                    <a:pt x="4053928" y="546112"/>
                  </a:lnTo>
                  <a:lnTo>
                    <a:pt x="4023956" y="165315"/>
                  </a:lnTo>
                  <a:lnTo>
                    <a:pt x="4013793" y="118119"/>
                  </a:lnTo>
                  <a:lnTo>
                    <a:pt x="3992330" y="76679"/>
                  </a:lnTo>
                  <a:lnTo>
                    <a:pt x="3961414" y="42571"/>
                  </a:lnTo>
                  <a:lnTo>
                    <a:pt x="3922889" y="17372"/>
                  </a:lnTo>
                  <a:lnTo>
                    <a:pt x="3878601" y="2656"/>
                  </a:lnTo>
                  <a:lnTo>
                    <a:pt x="3830396" y="0"/>
                  </a:lnTo>
                  <a:lnTo>
                    <a:pt x="165328" y="288442"/>
                  </a:lnTo>
                  <a:close/>
                </a:path>
              </a:pathLst>
            </a:custGeom>
            <a:ln w="12700">
              <a:solidFill>
                <a:srgbClr val="ED097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 rot="21255180">
            <a:off x="8213098" y="5305207"/>
            <a:ext cx="3117860" cy="364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-30" normalizeH="0" baseline="-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U</a:t>
            </a:r>
            <a:r>
              <a:rPr kumimoji="0" sz="4200" b="1" i="0" u="none" strike="noStrike" kern="0" cap="none" spc="-187" normalizeH="0" baseline="-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HAZ</a:t>
            </a:r>
            <a:r>
              <a:rPr kumimoji="0" sz="2800" b="1" i="0" u="none" strike="noStrike" kern="0" cap="none" spc="-12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QUEST</a:t>
            </a:r>
            <a:r>
              <a:rPr kumimoji="0" sz="4200" b="1" i="0" u="none" strike="noStrike" kern="0" cap="none" spc="-15" normalizeH="0" baseline="1984" noProof="0">
                <a:ln>
                  <a:noFill/>
                </a:ln>
                <a:solidFill>
                  <a:srgbClr val="ED0972"/>
                </a:solidFill>
                <a:effectLst/>
                <a:uLnTx/>
                <a:uFillTx/>
                <a:latin typeface="Hornet SemiBold" pitchFamily="2" charset="0"/>
                <a:cs typeface="Hornet"/>
              </a:rPr>
              <a:t>ION?</a:t>
            </a:r>
            <a:endParaRPr kumimoji="0" sz="4200" b="1" i="0" u="none" strike="noStrike" kern="0" cap="none" spc="0" normalizeH="0" baseline="198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ornet SemiBold" pitchFamily="2" charset="0"/>
              <a:cs typeface="Horne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229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5765" y="1848018"/>
            <a:ext cx="685863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Andy</a:t>
            </a:r>
            <a:r>
              <a:rPr sz="2000" spc="-3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Syrewicze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has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been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in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IT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Industry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for</a:t>
            </a:r>
            <a:r>
              <a:rPr sz="2000" spc="-2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10" dirty="0">
                <a:solidFill>
                  <a:srgbClr val="FFFFFF"/>
                </a:solidFill>
                <a:latin typeface="Hornet"/>
                <a:cs typeface="Hornet"/>
              </a:rPr>
              <a:t>more than</a:t>
            </a:r>
            <a:endParaRPr sz="2000" dirty="0"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20</a:t>
            </a:r>
            <a:r>
              <a:rPr sz="2000" spc="-3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years,</a:t>
            </a:r>
            <a:r>
              <a:rPr sz="2000" spc="-3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is</a:t>
            </a:r>
            <a:r>
              <a:rPr sz="2000" spc="-2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</a:t>
            </a:r>
            <a:r>
              <a:rPr sz="2000" spc="-3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Microsoft</a:t>
            </a:r>
            <a:r>
              <a:rPr sz="2000" spc="-2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25" dirty="0">
                <a:solidFill>
                  <a:srgbClr val="FFFFFF"/>
                </a:solidFill>
                <a:latin typeface="Hornet"/>
                <a:cs typeface="Hornet"/>
              </a:rPr>
              <a:t>Cloud and Datacenter Management </a:t>
            </a:r>
            <a:r>
              <a:rPr sz="2000" spc="-50" dirty="0">
                <a:solidFill>
                  <a:srgbClr val="FFFFFF"/>
                </a:solidFill>
                <a:latin typeface="Hornet"/>
                <a:cs typeface="Hornet"/>
              </a:rPr>
              <a:t>MVP,</a:t>
            </a:r>
            <a:r>
              <a:rPr sz="2000" spc="-3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and</a:t>
            </a:r>
            <a:r>
              <a:rPr sz="2000" spc="-2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currently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</a:t>
            </a:r>
            <a:r>
              <a:rPr sz="2000" spc="-6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10" dirty="0">
                <a:solidFill>
                  <a:srgbClr val="FFFFFF"/>
                </a:solidFill>
                <a:latin typeface="Hornet"/>
                <a:cs typeface="Hornet"/>
              </a:rPr>
              <a:t>Security</a:t>
            </a:r>
            <a:r>
              <a:rPr sz="2000" spc="-5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Evangelist</a:t>
            </a:r>
            <a:r>
              <a:rPr sz="2000" spc="-5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for</a:t>
            </a:r>
            <a:r>
              <a:rPr sz="2000" spc="-5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ornet"/>
                <a:cs typeface="Hornet"/>
              </a:rPr>
              <a:t>Hornetsecurity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.</a:t>
            </a:r>
            <a:endParaRPr sz="2000" dirty="0">
              <a:latin typeface="Hornet"/>
              <a:cs typeface="Horne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9300" y="420618"/>
            <a:ext cx="4248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Hornet SemiBold" pitchFamily="2" charset="0"/>
              </a:rPr>
              <a:t>YOUR</a:t>
            </a:r>
            <a:r>
              <a:rPr spc="-100">
                <a:latin typeface="Hornet SemiBold" pitchFamily="2" charset="0"/>
              </a:rPr>
              <a:t> </a:t>
            </a:r>
            <a:r>
              <a:rPr>
                <a:latin typeface="Hornet SemiBold" pitchFamily="2" charset="0"/>
              </a:rPr>
              <a:t>PRESENTER</a:t>
            </a:r>
            <a:r>
              <a:rPr spc="-90">
                <a:latin typeface="Hornet SemiBold" pitchFamily="2" charset="0"/>
              </a:rPr>
              <a:t> </a:t>
            </a:r>
            <a:r>
              <a:rPr spc="-60">
                <a:latin typeface="Hornet SemiBold" pitchFamily="2" charset="0"/>
              </a:rPr>
              <a:t>TODAY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2736000"/>
            <a:ext cx="3301199" cy="412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35765" y="3483648"/>
            <a:ext cx="513183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Andy</a:t>
            </a:r>
            <a:r>
              <a:rPr sz="2000" spc="-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Syrewicze </a:t>
            </a:r>
            <a:endParaRPr lang="en-US" sz="2000" spc="-10" dirty="0">
              <a:solidFill>
                <a:srgbClr val="FFFFFF"/>
              </a:solidFill>
              <a:latin typeface="Hornet"/>
              <a:cs typeface="Hornet"/>
            </a:endParaRPr>
          </a:p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>
                <a:solidFill>
                  <a:srgbClr val="FFFFFF"/>
                </a:solidFill>
                <a:latin typeface="Hornet"/>
                <a:cs typeface="Hornet"/>
              </a:rPr>
              <a:t>Security</a:t>
            </a:r>
            <a:r>
              <a:rPr sz="2000" spc="-10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Evangelist</a:t>
            </a:r>
            <a:endParaRPr sz="2000" dirty="0"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Microsoft</a:t>
            </a:r>
            <a:r>
              <a:rPr sz="2000" spc="-4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MVP</a:t>
            </a:r>
            <a:r>
              <a:rPr sz="2000" spc="-4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and</a:t>
            </a:r>
            <a:r>
              <a:rPr sz="2000" spc="-4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VMware</a:t>
            </a:r>
            <a:r>
              <a:rPr sz="2000" spc="-4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 dirty="0" err="1">
                <a:solidFill>
                  <a:srgbClr val="FFFFFF"/>
                </a:solidFill>
                <a:latin typeface="Hornet"/>
                <a:cs typeface="Hornet"/>
              </a:rPr>
              <a:t>vExpert</a:t>
            </a:r>
            <a:r>
              <a:rPr sz="2000" spc="-1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endParaRPr lang="en-US" sz="2000" spc="-25" dirty="0">
              <a:solidFill>
                <a:srgbClr val="FFFFFF"/>
              </a:solidFill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lang="en-US" sz="2000" spc="-25" dirty="0" err="1">
                <a:solidFill>
                  <a:srgbClr val="FFFFFF"/>
                </a:solidFill>
                <a:latin typeface="Hornet"/>
                <a:cs typeface="Hornet"/>
              </a:rPr>
              <a:t>Mastadon</a:t>
            </a:r>
            <a:r>
              <a:rPr sz="2000" spc="-40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dirty="0">
                <a:solidFill>
                  <a:srgbClr val="FFFFFF"/>
                </a:solidFill>
                <a:latin typeface="Hornet"/>
                <a:cs typeface="Hornet"/>
              </a:rPr>
              <a:t>-</a:t>
            </a:r>
            <a:r>
              <a:rPr sz="2000" spc="-35" dirty="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mastodon-font-sans-serif"/>
              </a:rPr>
              <a:t>@</a:t>
            </a:r>
            <a:r>
              <a:rPr lang="en-US" sz="2000" b="0" i="0" u="none" strike="noStrike" dirty="0" err="1">
                <a:solidFill>
                  <a:schemeClr val="bg1"/>
                </a:solidFill>
                <a:effectLst/>
                <a:latin typeface="mastodon-font-sans-serif"/>
              </a:rPr>
              <a:t>andysandwich@infosec.exchange</a:t>
            </a:r>
            <a:endParaRPr sz="2000" dirty="0">
              <a:solidFill>
                <a:schemeClr val="bg1"/>
              </a:solidFill>
              <a:latin typeface="Hornet"/>
              <a:cs typeface="Horne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1A8B2-14AC-2C86-F3B4-331840D0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348" y="5562600"/>
            <a:ext cx="1493188" cy="60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7BB5789-3BA0-3990-0232-C13FCC5C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25" y="5533465"/>
            <a:ext cx="98901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D490BB1B-119B-959C-280E-71AA97E6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74" y="5493339"/>
            <a:ext cx="13874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300" y="1531099"/>
            <a:ext cx="685863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Matt Frye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has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been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in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the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IT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Industry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for</a:t>
            </a:r>
            <a:r>
              <a:rPr sz="2000" spc="-2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Hornet"/>
                <a:cs typeface="Hornet"/>
              </a:rPr>
              <a:t>more than</a:t>
            </a:r>
            <a:endParaRPr sz="2000">
              <a:latin typeface="Hornet"/>
              <a:cs typeface="Hornet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2</a:t>
            </a: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5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years,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was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a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Microsoft</a:t>
            </a:r>
            <a:r>
              <a:rPr sz="2000" spc="-2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GB" sz="2000" spc="-50">
                <a:solidFill>
                  <a:srgbClr val="FFFFFF"/>
                </a:solidFill>
                <a:latin typeface="Hornet"/>
                <a:cs typeface="Hornet"/>
              </a:rPr>
              <a:t>evangelist</a:t>
            </a:r>
            <a:r>
              <a:rPr sz="2000" spc="-50">
                <a:solidFill>
                  <a:srgbClr val="FFFFFF"/>
                </a:solidFill>
                <a:latin typeface="Hornet"/>
                <a:cs typeface="Hornet"/>
              </a:rPr>
              <a:t>,</a:t>
            </a:r>
            <a:r>
              <a:rPr sz="2000" spc="-30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headed up an MSP for 10 years </a:t>
            </a:r>
            <a:r>
              <a:rPr sz="2000">
                <a:solidFill>
                  <a:srgbClr val="FFFFFF"/>
                </a:solidFill>
                <a:latin typeface="Hornet"/>
                <a:cs typeface="Hornet"/>
              </a:rPr>
              <a:t>and</a:t>
            </a:r>
            <a:r>
              <a:rPr sz="2000" spc="-25">
                <a:solidFill>
                  <a:srgbClr val="FFFFFF"/>
                </a:solidFill>
                <a:latin typeface="Hornet"/>
                <a:cs typeface="Hornet"/>
              </a:rPr>
              <a:t> </a:t>
            </a:r>
            <a:r>
              <a:rPr sz="2000" spc="-10">
                <a:solidFill>
                  <a:srgbClr val="FFFFFF"/>
                </a:solidFill>
                <a:latin typeface="Hornet"/>
                <a:cs typeface="Hornet"/>
              </a:rPr>
              <a:t>currently </a:t>
            </a:r>
            <a:r>
              <a:rPr lang="en-GB" sz="2000" spc="-10">
                <a:solidFill>
                  <a:srgbClr val="FFFFFF"/>
                </a:solidFill>
                <a:latin typeface="Hornet"/>
                <a:cs typeface="Hornet"/>
              </a:rPr>
              <a:t>H</a:t>
            </a: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ead of up Presales, Training and Education at Hornetsecurity.</a:t>
            </a:r>
            <a:endParaRPr sz="2000">
              <a:latin typeface="Hornet"/>
              <a:cs typeface="Horne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8524" y="386499"/>
            <a:ext cx="4248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Hornet SemiBold" pitchFamily="2" charset="0"/>
              </a:rPr>
              <a:t>YOUR</a:t>
            </a:r>
            <a:r>
              <a:rPr spc="-100">
                <a:latin typeface="Hornet SemiBold" pitchFamily="2" charset="0"/>
              </a:rPr>
              <a:t> </a:t>
            </a:r>
            <a:r>
              <a:rPr>
                <a:latin typeface="Hornet SemiBold" pitchFamily="2" charset="0"/>
              </a:rPr>
              <a:t>PRESENTER</a:t>
            </a:r>
            <a:r>
              <a:rPr spc="-90">
                <a:latin typeface="Hornet SemiBold" pitchFamily="2" charset="0"/>
              </a:rPr>
              <a:t> </a:t>
            </a:r>
            <a:r>
              <a:rPr spc="-60">
                <a:latin typeface="Hornet SemiBold" pitchFamily="2" charset="0"/>
              </a:rPr>
              <a:t>TODAY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11900" y="3763098"/>
            <a:ext cx="5893900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Matthew Frye </a:t>
            </a:r>
          </a:p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Head of Presales</a:t>
            </a:r>
          </a:p>
          <a:p>
            <a:pPr marL="12700" marR="1837689">
              <a:lnSpc>
                <a:spcPct val="100000"/>
              </a:lnSpc>
              <a:spcBef>
                <a:spcPts val="100"/>
              </a:spcBef>
            </a:pPr>
            <a:r>
              <a:rPr lang="en-GB" sz="2000">
                <a:solidFill>
                  <a:srgbClr val="FFFFFF"/>
                </a:solidFill>
                <a:latin typeface="Hornet"/>
                <a:cs typeface="Hornet"/>
              </a:rPr>
              <a:t>Head of Training and Education</a:t>
            </a: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D490BB1B-119B-959C-280E-71AA97E6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74" y="5493339"/>
            <a:ext cx="13874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78A563E-4C94-2C57-4566-607715EE4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40" y="3763098"/>
            <a:ext cx="4620460" cy="30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52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E92855E-EE20-4642-A5D4-D54946C6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EXPERT IN EMAIL CLOUD SECURITY, COMPLIANCE AND BACKUP</a:t>
            </a:r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5457E96-58AF-48F8-856C-3F6CCA0ED067}"/>
              </a:ext>
            </a:extLst>
          </p:cNvPr>
          <p:cNvGrpSpPr/>
          <p:nvPr/>
        </p:nvGrpSpPr>
        <p:grpSpPr>
          <a:xfrm>
            <a:off x="3236459" y="2121517"/>
            <a:ext cx="1724025" cy="1033317"/>
            <a:chOff x="2795588" y="2659955"/>
            <a:chExt cx="1724025" cy="1033317"/>
          </a:xfrm>
        </p:grpSpPr>
        <p:pic>
          <p:nvPicPr>
            <p:cNvPr id="7" name="Grafik 6" descr="Volltreffer mit einfarbiger Füllung">
              <a:extLst>
                <a:ext uri="{FF2B5EF4-FFF2-40B4-BE49-F238E27FC236}">
                  <a16:creationId xmlns:a16="http://schemas.microsoft.com/office/drawing/2014/main" id="{24532097-CE5D-4070-BE48-15522417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74331" y="2659955"/>
              <a:ext cx="576064" cy="576064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3AAE6DC-E2AB-4D98-9F8F-57D0FAD7CE0E}"/>
                </a:ext>
              </a:extLst>
            </p:cNvPr>
            <p:cNvSpPr txBox="1"/>
            <p:nvPr/>
          </p:nvSpPr>
          <p:spPr>
            <a:xfrm>
              <a:off x="2795588" y="3294958"/>
              <a:ext cx="1724025" cy="39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MISSION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DB1F469-E9A5-4EB9-86BD-D3EA36626136}"/>
              </a:ext>
            </a:extLst>
          </p:cNvPr>
          <p:cNvGrpSpPr/>
          <p:nvPr/>
        </p:nvGrpSpPr>
        <p:grpSpPr>
          <a:xfrm>
            <a:off x="6369060" y="2066809"/>
            <a:ext cx="1641005" cy="1073937"/>
            <a:chOff x="5845301" y="2592574"/>
            <a:chExt cx="1641005" cy="1073937"/>
          </a:xfrm>
        </p:grpSpPr>
        <p:pic>
          <p:nvPicPr>
            <p:cNvPr id="8" name="Grafik 7" descr="Auge mit einfarbiger Füllung">
              <a:extLst>
                <a:ext uri="{FF2B5EF4-FFF2-40B4-BE49-F238E27FC236}">
                  <a16:creationId xmlns:a16="http://schemas.microsoft.com/office/drawing/2014/main" id="{E806C3D5-9D95-43AD-8C14-44C3F1747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44431" y="2592574"/>
              <a:ext cx="712992" cy="71299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1DAC4BB-EBF6-4191-A001-9B17169E11D7}"/>
                </a:ext>
              </a:extLst>
            </p:cNvPr>
            <p:cNvSpPr txBox="1"/>
            <p:nvPr/>
          </p:nvSpPr>
          <p:spPr>
            <a:xfrm>
              <a:off x="5845301" y="3268517"/>
              <a:ext cx="1641005" cy="39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VISION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E979126-B9CB-4BB2-BBC6-729EB641C3A9}"/>
              </a:ext>
            </a:extLst>
          </p:cNvPr>
          <p:cNvGrpSpPr/>
          <p:nvPr/>
        </p:nvGrpSpPr>
        <p:grpSpPr>
          <a:xfrm>
            <a:off x="9418641" y="2007214"/>
            <a:ext cx="1864517" cy="1307483"/>
            <a:chOff x="9077782" y="2710014"/>
            <a:chExt cx="1864517" cy="1307483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B64E449-CC63-4A42-B461-524359D5BD78}"/>
                </a:ext>
              </a:extLst>
            </p:cNvPr>
            <p:cNvGrpSpPr/>
            <p:nvPr/>
          </p:nvGrpSpPr>
          <p:grpSpPr>
            <a:xfrm>
              <a:off x="9451461" y="2710014"/>
              <a:ext cx="1071004" cy="512423"/>
              <a:chOff x="9451461" y="2710014"/>
              <a:chExt cx="1071004" cy="512423"/>
            </a:xfrm>
          </p:grpSpPr>
          <p:pic>
            <p:nvPicPr>
              <p:cNvPr id="9" name="Grafik 8" descr="Dollar mit einfarbiger Füllung">
                <a:extLst>
                  <a:ext uri="{FF2B5EF4-FFF2-40B4-BE49-F238E27FC236}">
                    <a16:creationId xmlns:a16="http://schemas.microsoft.com/office/drawing/2014/main" id="{6A123AB2-52C2-4E41-A76C-E32BB89CB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451461" y="2710014"/>
                <a:ext cx="558581" cy="509157"/>
              </a:xfrm>
              <a:prstGeom prst="rect">
                <a:avLst/>
              </a:prstGeom>
            </p:spPr>
          </p:pic>
          <p:pic>
            <p:nvPicPr>
              <p:cNvPr id="10" name="Grafik 9" descr="Daumen hoch-Zeichen mit einfarbiger Füllung">
                <a:extLst>
                  <a:ext uri="{FF2B5EF4-FFF2-40B4-BE49-F238E27FC236}">
                    <a16:creationId xmlns:a16="http://schemas.microsoft.com/office/drawing/2014/main" id="{EC9A8600-7EFF-4B3D-885E-A56707B3E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010042" y="2710014"/>
                <a:ext cx="512423" cy="512423"/>
              </a:xfrm>
              <a:prstGeom prst="rect">
                <a:avLst/>
              </a:prstGeom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20996D-B958-4679-8355-0DEE9605945E}"/>
                </a:ext>
              </a:extLst>
            </p:cNvPr>
            <p:cNvSpPr txBox="1"/>
            <p:nvPr/>
          </p:nvSpPr>
          <p:spPr>
            <a:xfrm>
              <a:off x="9077782" y="3286078"/>
              <a:ext cx="1864517" cy="73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000"/>
                </a:spcBef>
                <a:buSzPct val="90000"/>
              </a:pPr>
              <a:r>
                <a:rPr lang="de-DE" sz="1900" b="1">
                  <a:solidFill>
                    <a:schemeClr val="bg2"/>
                  </a:solidFill>
                  <a:latin typeface="Hornet SemiBold" pitchFamily="2" charset="77"/>
                </a:rPr>
                <a:t>OUR VALUE PROPOSITION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B26219B8-81E0-4871-AF57-1D55A442E7C1}"/>
              </a:ext>
            </a:extLst>
          </p:cNvPr>
          <p:cNvSpPr txBox="1"/>
          <p:nvPr/>
        </p:nvSpPr>
        <p:spPr>
          <a:xfrm>
            <a:off x="2624477" y="3460193"/>
            <a:ext cx="2947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 pitchFamily="2" charset="77"/>
              </a:rPr>
              <a:t>"We empower companies and organizations of all sizes to focus on their core business by protecting email communications, securing data, and ensuring business continuity and compliance with next-generation cloud-based solutions."</a:t>
            </a:r>
            <a:endParaRPr lang="de-DE" sz="1400">
              <a:solidFill>
                <a:schemeClr val="bg1"/>
              </a:solidFill>
              <a:latin typeface="Hornet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A8E06F4-E637-4B5E-8332-AA313795CD2E}"/>
              </a:ext>
            </a:extLst>
          </p:cNvPr>
          <p:cNvSpPr txBox="1"/>
          <p:nvPr/>
        </p:nvSpPr>
        <p:spPr>
          <a:xfrm>
            <a:off x="6000768" y="3460193"/>
            <a:ext cx="24478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 pitchFamily="2" charset="77"/>
              </a:rPr>
              <a:t>“Hornetsecurity will be the guardian of companies worldwide that use Microsoft 365. We protect their data and ensure business continuity. For a safer 365 world!”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13C40C-7402-42F6-97CA-C4728E91E481}"/>
              </a:ext>
            </a:extLst>
          </p:cNvPr>
          <p:cNvSpPr txBox="1"/>
          <p:nvPr/>
        </p:nvSpPr>
        <p:spPr>
          <a:xfrm>
            <a:off x="9126982" y="3460193"/>
            <a:ext cx="2447836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en-US" sz="1400">
                <a:solidFill>
                  <a:schemeClr val="bg1"/>
                </a:solidFill>
                <a:latin typeface="Hornet"/>
              </a:rPr>
              <a:t>"We offer the most comprehensive cloud security solution for Microsoft 365 on the market, including email security, compliance and backup."</a:t>
            </a:r>
            <a:endParaRPr lang="en-US" sz="1400">
              <a:solidFill>
                <a:schemeClr val="bg1"/>
              </a:solidFill>
              <a:latin typeface="Horne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75961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8">
            <a:extLst>
              <a:ext uri="{FF2B5EF4-FFF2-40B4-BE49-F238E27FC236}">
                <a16:creationId xmlns:a16="http://schemas.microsoft.com/office/drawing/2014/main" id="{4D2CA9D0-1FD6-AC45-AB4C-B006D80AC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02" y="411415"/>
            <a:ext cx="11460596" cy="64465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1AE790-B232-434A-8E5C-F10D0E29531C}"/>
              </a:ext>
            </a:extLst>
          </p:cNvPr>
          <p:cNvSpPr txBox="1">
            <a:spLocks/>
          </p:cNvSpPr>
          <p:nvPr/>
        </p:nvSpPr>
        <p:spPr>
          <a:xfrm>
            <a:off x="181659" y="228556"/>
            <a:ext cx="9631832" cy="90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Hornet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3DA"/>
                </a:solidFill>
                <a:effectLst/>
                <a:uLnTx/>
                <a:uFillTx/>
                <a:latin typeface="Hornet SemiBold" panose="00000700000000000000" pitchFamily="50" charset="0"/>
                <a:ea typeface="+mj-ea"/>
                <a:cs typeface="+mj-cs"/>
              </a:rPr>
              <a:t>HORNETSECURITY WORLDWIDE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D5E25048-BAD7-C491-8E29-21B8C1BB4F5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13491" y="411415"/>
            <a:ext cx="1957753" cy="9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37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25F7A-41EE-4B31-81F4-7C2C6FD8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60638" y="192088"/>
            <a:ext cx="9631362" cy="906462"/>
          </a:xfrm>
          <a:prstGeom prst="rect">
            <a:avLst/>
          </a:prstGeom>
        </p:spPr>
        <p:txBody>
          <a:bodyPr/>
          <a:lstStyle/>
          <a:p>
            <a:r>
              <a:rPr lang="de-DE"/>
              <a:t>HOW IT ALL STARTED – OUR STORY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9A7B60-6E53-9F46-B0A4-8EB54957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2" y="1930400"/>
            <a:ext cx="11588623" cy="3294743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ECC72C05-321B-0F05-155F-0DDE886CF9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3491" y="411415"/>
            <a:ext cx="1957753" cy="9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14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Arrow: Slight curve outline">
            <a:extLst>
              <a:ext uri="{FF2B5EF4-FFF2-40B4-BE49-F238E27FC236}">
                <a16:creationId xmlns:a16="http://schemas.microsoft.com/office/drawing/2014/main" id="{2CB3B31A-7E80-5A44-9705-3EBA8E73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361127">
            <a:off x="3353920" y="1606388"/>
            <a:ext cx="6047091" cy="310115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2C56DB8-3AA7-4D32-9DDB-AEAC5564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GROWTH FIGURES EMPLOYEES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B27ABF-338B-064E-A043-86F1AE349EF2}"/>
              </a:ext>
            </a:extLst>
          </p:cNvPr>
          <p:cNvSpPr/>
          <p:nvPr/>
        </p:nvSpPr>
        <p:spPr>
          <a:xfrm>
            <a:off x="3032836" y="4992798"/>
            <a:ext cx="1064095" cy="1064095"/>
          </a:xfrm>
          <a:prstGeom prst="ellipse">
            <a:avLst/>
          </a:prstGeom>
          <a:solidFill>
            <a:schemeClr val="tx2">
              <a:alpha val="199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2017:</a:t>
            </a:r>
          </a:p>
          <a:p>
            <a:pPr algn="ctr"/>
            <a:r>
              <a:rPr lang="en-DE" b="1">
                <a:latin typeface="Hornet SemiBold" pitchFamily="2" charset="77"/>
              </a:rPr>
              <a:t>95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2BB644-28A0-E540-91BE-5BB62D313359}"/>
              </a:ext>
            </a:extLst>
          </p:cNvPr>
          <p:cNvSpPr/>
          <p:nvPr/>
        </p:nvSpPr>
        <p:spPr>
          <a:xfrm>
            <a:off x="4527860" y="4821458"/>
            <a:ext cx="1064095" cy="1064095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2018:</a:t>
            </a:r>
          </a:p>
          <a:p>
            <a:pPr algn="ctr"/>
            <a:r>
              <a:rPr lang="en-DE" b="1">
                <a:latin typeface="Hornet SemiBold" pitchFamily="2" charset="77"/>
              </a:rPr>
              <a:t>120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1D7E07-6C7A-A444-96EC-CCA1FBE56073}"/>
              </a:ext>
            </a:extLst>
          </p:cNvPr>
          <p:cNvSpPr/>
          <p:nvPr/>
        </p:nvSpPr>
        <p:spPr>
          <a:xfrm>
            <a:off x="6007138" y="4376911"/>
            <a:ext cx="1064095" cy="1064095"/>
          </a:xfrm>
          <a:prstGeom prst="ellipse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2019:</a:t>
            </a:r>
          </a:p>
          <a:p>
            <a:pPr algn="ctr"/>
            <a:r>
              <a:rPr lang="en-DE" b="1">
                <a:latin typeface="Hornet SemiBold" pitchFamily="2" charset="77"/>
              </a:rPr>
              <a:t>130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2C0200-DBE2-114C-9EB0-1784F4142469}"/>
              </a:ext>
            </a:extLst>
          </p:cNvPr>
          <p:cNvSpPr/>
          <p:nvPr/>
        </p:nvSpPr>
        <p:spPr>
          <a:xfrm>
            <a:off x="7327873" y="3619631"/>
            <a:ext cx="1064095" cy="1064095"/>
          </a:xfrm>
          <a:prstGeom prst="ellipse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2020:</a:t>
            </a:r>
          </a:p>
          <a:p>
            <a:pPr algn="ctr"/>
            <a:r>
              <a:rPr lang="en-DE" b="1">
                <a:latin typeface="Hornet SemiBold" pitchFamily="2" charset="77"/>
              </a:rPr>
              <a:t>183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D984F6-D62C-DC47-BF75-8E3994C4EAAE}"/>
              </a:ext>
            </a:extLst>
          </p:cNvPr>
          <p:cNvSpPr/>
          <p:nvPr/>
        </p:nvSpPr>
        <p:spPr>
          <a:xfrm>
            <a:off x="8334638" y="2457604"/>
            <a:ext cx="1064095" cy="10640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2021:</a:t>
            </a:r>
          </a:p>
          <a:p>
            <a:pPr algn="ctr"/>
            <a:r>
              <a:rPr lang="en-DE" b="1">
                <a:latin typeface="Hornet SemiBold" pitchFamily="2" charset="77"/>
              </a:rPr>
              <a:t>335</a:t>
            </a:r>
          </a:p>
        </p:txBody>
      </p:sp>
      <p:pic>
        <p:nvPicPr>
          <p:cNvPr id="18" name="Graphic 17" descr="Shooting star outline">
            <a:extLst>
              <a:ext uri="{FF2B5EF4-FFF2-40B4-BE49-F238E27FC236}">
                <a16:creationId xmlns:a16="http://schemas.microsoft.com/office/drawing/2014/main" id="{73D0C5BA-C243-AA48-A4B4-8608B84F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880752" y="406095"/>
            <a:ext cx="914400" cy="914400"/>
          </a:xfrm>
          <a:prstGeom prst="rect">
            <a:avLst/>
          </a:prstGeom>
        </p:spPr>
      </p:pic>
      <p:sp>
        <p:nvSpPr>
          <p:cNvPr id="13" name="Oval 10">
            <a:extLst>
              <a:ext uri="{FF2B5EF4-FFF2-40B4-BE49-F238E27FC236}">
                <a16:creationId xmlns:a16="http://schemas.microsoft.com/office/drawing/2014/main" id="{1913D9AC-9690-1E15-91AF-F94ACE2C9F58}"/>
              </a:ext>
            </a:extLst>
          </p:cNvPr>
          <p:cNvSpPr/>
          <p:nvPr/>
        </p:nvSpPr>
        <p:spPr>
          <a:xfrm>
            <a:off x="9176939" y="1245647"/>
            <a:ext cx="1064095" cy="10640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>
                <a:latin typeface="Hornet Light" pitchFamily="2" charset="77"/>
              </a:rPr>
              <a:t>202</a:t>
            </a:r>
            <a:r>
              <a:rPr lang="de-DE">
                <a:latin typeface="Hornet Light" pitchFamily="2" charset="77"/>
              </a:rPr>
              <a:t>2</a:t>
            </a:r>
            <a:r>
              <a:rPr lang="en-DE">
                <a:latin typeface="Hornet Light" pitchFamily="2" charset="77"/>
              </a:rPr>
              <a:t>:</a:t>
            </a:r>
          </a:p>
          <a:p>
            <a:pPr algn="ctr"/>
            <a:r>
              <a:rPr lang="de-DE" b="1">
                <a:latin typeface="Hornet SemiBold" pitchFamily="2" charset="77"/>
              </a:rPr>
              <a:t>400</a:t>
            </a:r>
            <a:endParaRPr lang="en-DE" b="1">
              <a:latin typeface="Horne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08851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24D2F-DBDA-92FB-91E9-F75B9065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Product overview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EC86BA-08A7-4209-BE24-DCAD2794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60" y="1991669"/>
            <a:ext cx="4045034" cy="15085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31F466-1FD8-D91D-E898-5164B50C84D6}"/>
              </a:ext>
            </a:extLst>
          </p:cNvPr>
          <p:cNvSpPr txBox="1"/>
          <p:nvPr/>
        </p:nvSpPr>
        <p:spPr>
          <a:xfrm>
            <a:off x="2311248" y="990991"/>
            <a:ext cx="8382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bg1"/>
                </a:solidFill>
                <a:latin typeface="Hornet Medium" panose="00000600000000000000" pitchFamily="50" charset="0"/>
              </a:rPr>
              <a:t>Elevate your compliance for Microsoft 365</a:t>
            </a:r>
          </a:p>
        </p:txBody>
      </p:sp>
      <p:sp>
        <p:nvSpPr>
          <p:cNvPr id="7" name="AutoForm 2">
            <a:extLst>
              <a:ext uri="{FF2B5EF4-FFF2-40B4-BE49-F238E27FC236}">
                <a16:creationId xmlns:a16="http://schemas.microsoft.com/office/drawing/2014/main" id="{A7DDA923-38A2-B4E4-A3BD-117A3002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64" y="4112042"/>
            <a:ext cx="3032036" cy="1129031"/>
          </a:xfrm>
          <a:prstGeom prst="roundRect">
            <a:avLst>
              <a:gd name="adj" fmla="val 13032"/>
            </a:avLst>
          </a:prstGeom>
          <a:solidFill>
            <a:srgbClr val="FBBA06">
              <a:alpha val="20000"/>
            </a:srgbClr>
          </a:solidFill>
          <a:ln w="19050">
            <a:solidFill>
              <a:srgbClr val="FBBA06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lt1"/>
                </a:solidFill>
                <a:latin typeface="Hornet" panose="000005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UNDERSTAND WHAT IS SHARED AND HOW</a:t>
            </a:r>
            <a:endParaRPr lang="de-DE" b="1">
              <a:solidFill>
                <a:schemeClr val="lt1"/>
              </a:solidFill>
              <a:latin typeface="Hornet" panose="000005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Form 2">
            <a:extLst>
              <a:ext uri="{FF2B5EF4-FFF2-40B4-BE49-F238E27FC236}">
                <a16:creationId xmlns:a16="http://schemas.microsoft.com/office/drawing/2014/main" id="{0BD04784-A235-1AA4-6653-6E107CA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072" y="4112042"/>
            <a:ext cx="2907523" cy="1129031"/>
          </a:xfrm>
          <a:prstGeom prst="roundRect">
            <a:avLst>
              <a:gd name="adj" fmla="val 13032"/>
            </a:avLst>
          </a:prstGeom>
          <a:solidFill>
            <a:srgbClr val="FBBA06">
              <a:alpha val="20000"/>
            </a:srgbClr>
          </a:solidFill>
          <a:ln w="19050">
            <a:solidFill>
              <a:srgbClr val="FBBA06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>
                <a:solidFill>
                  <a:srgbClr val="FFFFFF"/>
                </a:solidFill>
                <a:effectLst/>
                <a:latin typeface="Hornet" panose="00000500000000000000" pitchFamily="2" charset="0"/>
                <a:ea typeface="Calibri" panose="020F0502020204030204" pitchFamily="34" charset="0"/>
              </a:rPr>
              <a:t>CONFIGURE &amp; MONITOR SHARING POLICES</a:t>
            </a:r>
            <a:endParaRPr lang="de-DE" sz="1800" b="1">
              <a:effectLst/>
              <a:latin typeface="Horne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AutoForm 2">
            <a:extLst>
              <a:ext uri="{FF2B5EF4-FFF2-40B4-BE49-F238E27FC236}">
                <a16:creationId xmlns:a16="http://schemas.microsoft.com/office/drawing/2014/main" id="{FE421330-A014-A040-0BEF-A4EF64D1A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268" y="4112042"/>
            <a:ext cx="2907523" cy="1129031"/>
          </a:xfrm>
          <a:prstGeom prst="roundRect">
            <a:avLst>
              <a:gd name="adj" fmla="val 13032"/>
            </a:avLst>
          </a:prstGeom>
          <a:solidFill>
            <a:srgbClr val="FBBA06">
              <a:alpha val="20000"/>
            </a:srgbClr>
          </a:solidFill>
          <a:ln w="19050">
            <a:solidFill>
              <a:srgbClr val="FBBA06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>
                <a:solidFill>
                  <a:srgbClr val="FFFFFF"/>
                </a:solidFill>
                <a:effectLst/>
                <a:latin typeface="Hornet" panose="00000500000000000000" pitchFamily="2" charset="0"/>
                <a:ea typeface="Calibri" panose="020F0502020204030204" pitchFamily="34" charset="0"/>
              </a:rPr>
              <a:t>IDENTIFY VIOLATIONS &amp; DELEGATE AUDITS</a:t>
            </a:r>
            <a:endParaRPr lang="de-DE" sz="1800" b="1">
              <a:effectLst/>
              <a:latin typeface="Hornet" panose="000005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15062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Hintergrund Master">
  <a:themeElements>
    <a:clrScheme name="HORNET">
      <a:dk1>
        <a:srgbClr val="000000"/>
      </a:dk1>
      <a:lt1>
        <a:srgbClr val="FFFFFF"/>
      </a:lt1>
      <a:dk2>
        <a:srgbClr val="00A3DA"/>
      </a:dk2>
      <a:lt2>
        <a:srgbClr val="D71667"/>
      </a:lt2>
      <a:accent1>
        <a:srgbClr val="008072"/>
      </a:accent1>
      <a:accent2>
        <a:srgbClr val="F2B229"/>
      </a:accent2>
      <a:accent3>
        <a:srgbClr val="9A287C"/>
      </a:accent3>
      <a:accent4>
        <a:srgbClr val="C6D533"/>
      </a:accent4>
      <a:accent5>
        <a:srgbClr val="EB5D0B"/>
      </a:accent5>
      <a:accent6>
        <a:srgbClr val="DA000E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324000" algn="l">
          <a:lnSpc>
            <a:spcPts val="2600"/>
          </a:lnSpc>
          <a:spcBef>
            <a:spcPts val="1000"/>
          </a:spcBef>
          <a:buSzPct val="90000"/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sz="1900" dirty="0">
            <a:solidFill>
              <a:schemeClr val="bg1"/>
            </a:solidFill>
            <a:latin typeface="Horne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8F50676E-0F9D-3B4E-931C-F769440173D3}" vid="{385AEF22-4D99-B041-A3F4-093F734B9FB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EE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Hintergrund Master</Template>
  <TotalTime>0</TotalTime>
  <Words>1679</Words>
  <Application>Microsoft Macintosh PowerPoint</Application>
  <PresentationFormat>Widescreen</PresentationFormat>
  <Paragraphs>192</Paragraphs>
  <Slides>24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Hornet Light</vt:lpstr>
      <vt:lpstr>Calibri</vt:lpstr>
      <vt:lpstr>Hornet SemiBold</vt:lpstr>
      <vt:lpstr>Hornet</vt:lpstr>
      <vt:lpstr>hornet-regular</vt:lpstr>
      <vt:lpstr>mastodon-font-sans-serif</vt:lpstr>
      <vt:lpstr>SourceSansPro</vt:lpstr>
      <vt:lpstr>Garamond</vt:lpstr>
      <vt:lpstr>Hornet Medium</vt:lpstr>
      <vt:lpstr>Arial</vt:lpstr>
      <vt:lpstr>Hintergrund Master</vt:lpstr>
      <vt:lpstr>Office</vt:lpstr>
      <vt:lpstr>Office Theme</vt:lpstr>
      <vt:lpstr>INTRODUCING 365 Permission Manager</vt:lpstr>
      <vt:lpstr>Agenda</vt:lpstr>
      <vt:lpstr>YOUR PRESENTER TODAY</vt:lpstr>
      <vt:lpstr>YOUR PRESENTER TODAY</vt:lpstr>
      <vt:lpstr>GLOBAL EXPERT IN EMAIL CLOUD SECURITY, COMPLIANCE AND BACKUP</vt:lpstr>
      <vt:lpstr>PowerPoint Presentation</vt:lpstr>
      <vt:lpstr>HOW IT ALL STARTED – OUR STORY</vt:lpstr>
      <vt:lpstr>GROWTH FIGURES EMPLOYEES</vt:lpstr>
      <vt:lpstr>Product overview</vt:lpstr>
      <vt:lpstr>Why do you need 365 Permission Manager?</vt:lpstr>
      <vt:lpstr>Challenges in Microsoft 365</vt:lpstr>
      <vt:lpstr>Why do you need 365 Permission Manager?</vt:lpstr>
      <vt:lpstr>Why do you need 365 Permission Manager?</vt:lpstr>
      <vt:lpstr>Why do you need 365 Permission Manager?</vt:lpstr>
      <vt:lpstr>Why do you need 365 Permission Manager?</vt:lpstr>
      <vt:lpstr>Why do you need 365 Permission Manager?</vt:lpstr>
      <vt:lpstr>365 Permission Manager - Audit Lifecycle</vt:lpstr>
      <vt:lpstr>PowerPoint Presentation</vt:lpstr>
      <vt:lpstr>Summary</vt:lpstr>
      <vt:lpstr>WE PROTECT YOU</vt:lpstr>
      <vt:lpstr>PowerPoint Presentation</vt:lpstr>
      <vt:lpstr>How Would You Like Us to Follow Up?</vt:lpstr>
      <vt:lpstr>ASK A QUESTION! Do you have questions or input of your own?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René Striebel</dc:creator>
  <cp:lastModifiedBy>Andy Syrewicze</cp:lastModifiedBy>
  <cp:revision>1</cp:revision>
  <dcterms:created xsi:type="dcterms:W3CDTF">2021-10-13T08:58:53Z</dcterms:created>
  <dcterms:modified xsi:type="dcterms:W3CDTF">2023-07-18T10:29:27Z</dcterms:modified>
</cp:coreProperties>
</file>